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1DB0-D92C-45C7-81FB-7D746CBFA726}" type="datetimeFigureOut">
              <a:rPr lang="pl-PL" smtClean="0"/>
              <a:pPr/>
              <a:t>2011-08-08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DEF92-5144-49B4-9749-C5350CEE679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Psychologiczne </a:t>
            </a:r>
            <a:r>
              <a:rPr lang="pl-PL" dirty="0" smtClean="0"/>
              <a:t>postawy </a:t>
            </a:r>
            <a:r>
              <a:rPr lang="pl-PL" dirty="0" smtClean="0"/>
              <a:t>człowieka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320248"/>
          </a:xfrm>
        </p:spPr>
        <p:txBody>
          <a:bodyPr numCol="1">
            <a:normAutofit lnSpcReduction="10000"/>
          </a:bodyPr>
          <a:lstStyle/>
          <a:p>
            <a:pPr lvl="0"/>
            <a:r>
              <a:rPr lang="pl-PL" dirty="0" smtClean="0"/>
              <a:t>CHOLERYK - </a:t>
            </a:r>
            <a:r>
              <a:rPr lang="pl-PL" sz="1800" dirty="0" smtClean="0">
                <a:latin typeface="Arial" charset="0"/>
              </a:rPr>
              <a:t>typ silny, niezrównoważony - posiada dużą energię życiową, gwałtowny, wybuchowy, szybki, odważny, lubi działać w sposób planowy i przemyślany, jest praktyczny, nie chce przyznać się do popełnionych błędów, choć ich żałuje, podejmuje decyzje za siebie i innych</a:t>
            </a:r>
          </a:p>
          <a:p>
            <a:pPr lvl="0"/>
            <a:r>
              <a:rPr lang="pl-PL" sz="1800" dirty="0" smtClean="0">
                <a:latin typeface="Arial" charset="0"/>
              </a:rPr>
              <a:t>MOCNE STRONY: </a:t>
            </a:r>
          </a:p>
          <a:p>
            <a:pPr lvl="0"/>
            <a:r>
              <a:rPr lang="pl-PL" sz="1800" dirty="0" smtClean="0">
                <a:latin typeface="Arial" charset="0"/>
              </a:rPr>
              <a:t>ukierunkowany na cel,</a:t>
            </a:r>
          </a:p>
          <a:p>
            <a:pPr lvl="0"/>
            <a:r>
              <a:rPr lang="pl-PL" sz="1800" dirty="0" smtClean="0">
                <a:latin typeface="Arial" charset="0"/>
              </a:rPr>
              <a:t>szybki w działaniu, </a:t>
            </a:r>
          </a:p>
          <a:p>
            <a:pPr lvl="0"/>
            <a:r>
              <a:rPr lang="pl-PL" sz="1800" dirty="0" smtClean="0">
                <a:latin typeface="Arial" charset="0"/>
              </a:rPr>
              <a:t>opozycja pobudza go do działania,</a:t>
            </a:r>
          </a:p>
          <a:p>
            <a:pPr lvl="0"/>
            <a:r>
              <a:rPr lang="pl-PL" sz="1800" dirty="0" smtClean="0">
                <a:latin typeface="Arial" charset="0"/>
              </a:rPr>
              <a:t>Łatwo dostrzega praktyczne rozwiązanie,</a:t>
            </a:r>
          </a:p>
          <a:p>
            <a:pPr lvl="0"/>
            <a:r>
              <a:rPr lang="pl-PL" sz="1800" dirty="0" smtClean="0">
                <a:latin typeface="Arial" charset="0"/>
              </a:rPr>
              <a:t>Dobry organizator, który łatwo rozdziela pracę</a:t>
            </a:r>
          </a:p>
          <a:p>
            <a:pPr lvl="0"/>
            <a:r>
              <a:rPr lang="pl-PL" sz="1800" dirty="0" smtClean="0">
                <a:latin typeface="Arial" charset="0"/>
              </a:rPr>
              <a:t>SŁABE STRONY:</a:t>
            </a:r>
          </a:p>
          <a:p>
            <a:pPr lvl="0"/>
            <a:r>
              <a:rPr lang="pl-PL" sz="1800" dirty="0" smtClean="0">
                <a:latin typeface="Arial" charset="0"/>
              </a:rPr>
              <a:t>Problemy z uznaniem racji innych ludzi,</a:t>
            </a:r>
          </a:p>
          <a:p>
            <a:pPr lvl="0"/>
            <a:r>
              <a:rPr lang="pl-PL" sz="1800" dirty="0" smtClean="0">
                <a:latin typeface="Arial" charset="0"/>
              </a:rPr>
              <a:t>Nie lubi przekazywać kontroli innym,</a:t>
            </a:r>
          </a:p>
          <a:p>
            <a:pPr lvl="0"/>
            <a:r>
              <a:rPr lang="pl-PL" sz="1800" dirty="0" smtClean="0">
                <a:latin typeface="Arial" charset="0"/>
              </a:rPr>
              <a:t>Nie potrafi się podporządkować,</a:t>
            </a:r>
          </a:p>
          <a:p>
            <a:pPr lvl="0"/>
            <a:r>
              <a:rPr lang="pl-PL" sz="1800" dirty="0" smtClean="0">
                <a:latin typeface="Arial" charset="0"/>
              </a:rPr>
              <a:t>Wydaje sądy spontanicznie, często raniąc innych ludzi,</a:t>
            </a:r>
          </a:p>
          <a:p>
            <a:pPr lvl="0"/>
            <a:r>
              <a:rPr lang="pl-PL" sz="1800" dirty="0" smtClean="0">
                <a:latin typeface="Arial" charset="0"/>
              </a:rPr>
              <a:t>Nie jest skłonny udzielać emocjonalnego wsparcia innym ludziom – egocentryk.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92688"/>
          </a:xfrm>
        </p:spPr>
        <p:txBody>
          <a:bodyPr>
            <a:normAutofit/>
          </a:bodyPr>
          <a:lstStyle/>
          <a:p>
            <a:pPr lvl="0"/>
            <a:r>
              <a:rPr lang="pl-PL" dirty="0" smtClean="0"/>
              <a:t>MENANCHOLIK </a:t>
            </a:r>
            <a:r>
              <a:rPr lang="pl-PL" sz="1800" dirty="0" smtClean="0"/>
              <a:t>- </a:t>
            </a:r>
            <a:r>
              <a:rPr lang="pl-PL" sz="1800" dirty="0" smtClean="0">
                <a:latin typeface="Arial" charset="0"/>
              </a:rPr>
              <a:t>typ słaby - powolny, lubi pozostawać w cieniu wydarzeń, nastrojowy -z przewagą nastrojów ponurych, trudno podejmuje decyzje, podejrzliwy - łatwo go obrazić, ma bogatą, uczuciową, artystyczną duszę, głęboko analizuje zjawiska i sytuacje, wierny przyjaciel, chętnie poświęcający się dla innych</a:t>
            </a:r>
          </a:p>
          <a:p>
            <a:pPr lvl="0"/>
            <a:r>
              <a:rPr lang="pl-PL" sz="1800" dirty="0" smtClean="0">
                <a:latin typeface="Arial" charset="0"/>
              </a:rPr>
              <a:t>MOCNE STRONY:</a:t>
            </a:r>
          </a:p>
          <a:p>
            <a:pPr lvl="0"/>
            <a:r>
              <a:rPr lang="pl-PL" sz="1800" dirty="0" smtClean="0">
                <a:latin typeface="Arial" charset="0"/>
              </a:rPr>
              <a:t>Podporządkowuje się regulaminom,</a:t>
            </a:r>
          </a:p>
          <a:p>
            <a:pPr lvl="0"/>
            <a:r>
              <a:rPr lang="pl-PL" sz="1800" dirty="0" smtClean="0">
                <a:latin typeface="Arial" charset="0"/>
              </a:rPr>
              <a:t>Jest perfekcjonistą o wysokich wymaganiach,</a:t>
            </a:r>
          </a:p>
          <a:p>
            <a:pPr lvl="0"/>
            <a:r>
              <a:rPr lang="pl-PL" sz="1800" dirty="0" smtClean="0">
                <a:latin typeface="Arial" charset="0"/>
              </a:rPr>
              <a:t>Wytrwały i dokładny, łatwo dostrzega problemy, konsekwentny w działaniach.</a:t>
            </a:r>
          </a:p>
          <a:p>
            <a:pPr lvl="0"/>
            <a:r>
              <a:rPr lang="pl-PL" sz="1800" dirty="0" smtClean="0">
                <a:latin typeface="Arial" charset="0"/>
              </a:rPr>
              <a:t>SŁABE STRONY:</a:t>
            </a:r>
          </a:p>
          <a:p>
            <a:pPr lvl="0"/>
            <a:r>
              <a:rPr lang="pl-PL" sz="1800" dirty="0" smtClean="0">
                <a:latin typeface="Arial" charset="0"/>
              </a:rPr>
              <a:t>Łatwo można go urazić,</a:t>
            </a:r>
          </a:p>
          <a:p>
            <a:pPr lvl="0"/>
            <a:r>
              <a:rPr lang="pl-PL" sz="1800" dirty="0" smtClean="0">
                <a:latin typeface="Arial" charset="0"/>
              </a:rPr>
              <a:t>Nie ufny do siebie i innych ludzi,</a:t>
            </a:r>
          </a:p>
          <a:p>
            <a:pPr lvl="0"/>
            <a:r>
              <a:rPr lang="pl-PL" sz="1800" dirty="0" smtClean="0">
                <a:latin typeface="Arial" charset="0"/>
              </a:rPr>
              <a:t>Skłonny do apatii i depresji,</a:t>
            </a:r>
          </a:p>
          <a:p>
            <a:pPr lvl="0"/>
            <a:r>
              <a:rPr lang="pl-PL" sz="1800" dirty="0" smtClean="0">
                <a:latin typeface="Arial" charset="0"/>
              </a:rPr>
              <a:t>Wymagający wobec siebie i innych ludzi.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Pojęcie osobowości człowieka</a:t>
            </a:r>
            <a:b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2204864"/>
            <a:ext cx="8363272" cy="3952096"/>
          </a:xfrm>
        </p:spPr>
        <p:txBody>
          <a:bodyPr/>
          <a:lstStyle/>
          <a:p>
            <a:r>
              <a:rPr lang="pl-PL" sz="2800" dirty="0" smtClean="0"/>
              <a:t>Osobowość jest jednym z najważniejszych pojęć w psychologii i oznacza całość zintegrowanych procesów psychicznych człowieka, które ujawniają się w działaniu, ukierunkowanym na realizację określonych celów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INTELIGENCJA – to zdolność do rozpoznawania i regulowania swoich własnych emocji i emocji innych ludzi oraz wykorzystywanie uczuć do kierowania myśleniem i działaniem.</a:t>
            </a:r>
          </a:p>
          <a:p>
            <a:r>
              <a:rPr lang="pl-PL" dirty="0" smtClean="0"/>
              <a:t>W skład inteligencji emocjonalnej wchodzą:</a:t>
            </a:r>
          </a:p>
          <a:p>
            <a:r>
              <a:rPr lang="pl-PL" dirty="0" smtClean="0"/>
              <a:t>Kompetencje psychologiczne (samoświadomość, samoocena, samokontrola)</a:t>
            </a:r>
          </a:p>
          <a:p>
            <a:r>
              <a:rPr lang="pl-PL" dirty="0" smtClean="0"/>
              <a:t>Kompetencje </a:t>
            </a:r>
            <a:r>
              <a:rPr lang="pl-PL" dirty="0" err="1" smtClean="0"/>
              <a:t>praksologiczne</a:t>
            </a:r>
            <a:r>
              <a:rPr lang="pl-PL" dirty="0" smtClean="0"/>
              <a:t> (sumienność, adaptacja, motywacja)</a:t>
            </a:r>
          </a:p>
          <a:p>
            <a:r>
              <a:rPr lang="pl-PL" dirty="0" smtClean="0"/>
              <a:t>Kompetencje społeczne (empatia, przywództwo, perswazja, współdziałanie) 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Potrzeby człowieka</a:t>
            </a:r>
            <a:b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208912" cy="46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92696"/>
            <a:ext cx="2952328" cy="43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764704"/>
            <a:ext cx="871296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Typy temperamentów</a:t>
            </a:r>
            <a: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pl-P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052736"/>
            <a:ext cx="7498080" cy="4800600"/>
          </a:xfrm>
        </p:spPr>
        <p:txBody>
          <a:bodyPr/>
          <a:lstStyle/>
          <a:p>
            <a:r>
              <a:rPr lang="pl-PL" dirty="0" smtClean="0"/>
              <a:t>Temperament – jest to wrodzona zdolność do silniejszego lub słabszego przeżywania swojego życia, do silniejszej lub słabszej aktywności psychicznej.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4" name="Picture 6" descr="mso3E6F7"/>
          <p:cNvPicPr>
            <a:picLocks noChangeAspect="1" noChangeArrowheads="1"/>
          </p:cNvPicPr>
          <p:nvPr/>
        </p:nvPicPr>
        <p:blipFill>
          <a:blip r:embed="rId2" cstate="print"/>
          <a:srcRect t="37202" r="8104"/>
          <a:stretch>
            <a:fillRect/>
          </a:stretch>
        </p:blipFill>
        <p:spPr bwMode="auto">
          <a:xfrm>
            <a:off x="827584" y="3356992"/>
            <a:ext cx="2304256" cy="27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mso333D8"/>
          <p:cNvPicPr>
            <a:picLocks noChangeAspect="1" noChangeArrowheads="1"/>
          </p:cNvPicPr>
          <p:nvPr/>
        </p:nvPicPr>
        <p:blipFill>
          <a:blip r:embed="rId3" cstate="print"/>
          <a:srcRect t="2283" b="4857"/>
          <a:stretch>
            <a:fillRect/>
          </a:stretch>
        </p:blipFill>
        <p:spPr bwMode="auto">
          <a:xfrm>
            <a:off x="6084888" y="3500438"/>
            <a:ext cx="22558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lvl="0"/>
            <a:r>
              <a:rPr lang="pl-PL" dirty="0" smtClean="0"/>
              <a:t>SANDWINIG - </a:t>
            </a:r>
            <a:r>
              <a:rPr lang="pl-PL" sz="1800" dirty="0" smtClean="0">
                <a:latin typeface="Arial" charset="0"/>
              </a:rPr>
              <a:t>typ silny, zrównoważony, ruchliwy - entuzjastyczny, szczery, przyjazny, otwarty, lubi przebywać z ludźmi, żyje teraźniejszością, łatwo przebacza i zapomina nieprzyjemne fakty, łatwo dostosowuje się do zmiennych warunków życia, ma wiele pomysłów, reaguje gwałtownie, emocjonalnie, trudno mu zakończyć rozpoczęte dzieło, szybko „gaśnie", zniechęca się, lubi mówić o sobie.</a:t>
            </a:r>
          </a:p>
          <a:p>
            <a:pPr lvl="0"/>
            <a:r>
              <a:rPr lang="pl-PL" sz="1800" dirty="0" smtClean="0">
                <a:latin typeface="Arial" charset="0"/>
              </a:rPr>
              <a:t>    MOCNE STRONY : </a:t>
            </a:r>
          </a:p>
          <a:p>
            <a:pPr lvl="0"/>
            <a:r>
              <a:rPr lang="pl-PL" sz="1800" dirty="0" smtClean="0">
                <a:latin typeface="Arial" charset="0"/>
              </a:rPr>
              <a:t>inicjuje nowe formy aktywności,</a:t>
            </a:r>
          </a:p>
          <a:p>
            <a:pPr lvl="0"/>
            <a:r>
              <a:rPr lang="pl-PL" sz="1800" dirty="0" smtClean="0">
                <a:latin typeface="Arial" charset="0"/>
              </a:rPr>
              <a:t>tryska energią i entuzjazmem, </a:t>
            </a:r>
          </a:p>
          <a:p>
            <a:pPr lvl="0"/>
            <a:r>
              <a:rPr lang="pl-PL" sz="1800" dirty="0" smtClean="0">
                <a:latin typeface="Arial" charset="0"/>
              </a:rPr>
              <a:t>postać bardzo barwna, </a:t>
            </a:r>
          </a:p>
          <a:p>
            <a:pPr lvl="0"/>
            <a:r>
              <a:rPr lang="pl-PL" sz="1800" dirty="0" smtClean="0">
                <a:latin typeface="Arial" charset="0"/>
              </a:rPr>
              <a:t>sprawia dobre wrażenie, </a:t>
            </a:r>
          </a:p>
          <a:p>
            <a:pPr lvl="0"/>
            <a:r>
              <a:rPr lang="pl-PL" sz="1800" dirty="0" smtClean="0">
                <a:latin typeface="Arial" charset="0"/>
              </a:rPr>
              <a:t>oczarowuje współpracowników                                        </a:t>
            </a:r>
          </a:p>
          <a:p>
            <a:pPr lvl="0"/>
            <a:r>
              <a:rPr lang="pl-PL" sz="1800" dirty="0" smtClean="0">
                <a:latin typeface="Arial" charset="0"/>
              </a:rPr>
              <a:t>    SŁABE STRONY: </a:t>
            </a:r>
          </a:p>
          <a:p>
            <a:pPr lvl="0"/>
            <a:r>
              <a:rPr lang="pl-PL" sz="1800" dirty="0" smtClean="0">
                <a:latin typeface="Arial" charset="0"/>
              </a:rPr>
              <a:t>problemy z dokończeniem zadań, </a:t>
            </a:r>
          </a:p>
          <a:p>
            <a:pPr lvl="0"/>
            <a:r>
              <a:rPr lang="pl-PL" sz="1800" dirty="0" smtClean="0">
                <a:latin typeface="Arial" charset="0"/>
              </a:rPr>
              <a:t>nie umie odmawiać, </a:t>
            </a:r>
          </a:p>
          <a:p>
            <a:pPr lvl="0"/>
            <a:r>
              <a:rPr lang="pl-PL" sz="1800" dirty="0" smtClean="0">
                <a:latin typeface="Arial" charset="0"/>
              </a:rPr>
              <a:t>a w związku z tym przyjmuje nadmiar obowiązków, </a:t>
            </a:r>
          </a:p>
          <a:p>
            <a:pPr lvl="0"/>
            <a:r>
              <a:rPr lang="pl-PL" sz="1800" dirty="0" smtClean="0">
                <a:latin typeface="Arial" charset="0"/>
              </a:rPr>
              <a:t>zapomina o różnych sprawach, </a:t>
            </a:r>
          </a:p>
          <a:p>
            <a:pPr lvl="0"/>
            <a:r>
              <a:rPr lang="pl-PL" sz="1800" dirty="0" smtClean="0">
                <a:latin typeface="Arial" charset="0"/>
              </a:rPr>
              <a:t>jest nie punktualny, </a:t>
            </a:r>
          </a:p>
          <a:p>
            <a:pPr lvl="0"/>
            <a:r>
              <a:rPr lang="pl-PL" sz="1800" dirty="0" smtClean="0">
                <a:latin typeface="Arial" charset="0"/>
              </a:rPr>
              <a:t>ulega różnym emocją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6192688"/>
          </a:xfrm>
        </p:spPr>
        <p:txBody>
          <a:bodyPr>
            <a:normAutofit/>
          </a:bodyPr>
          <a:lstStyle/>
          <a:p>
            <a:pPr lvl="0"/>
            <a:r>
              <a:rPr lang="pl-PL" dirty="0" smtClean="0"/>
              <a:t>FLEGMATYK - </a:t>
            </a:r>
            <a:r>
              <a:rPr lang="pl-PL" sz="1800" dirty="0" smtClean="0">
                <a:latin typeface="Arial" charset="0"/>
              </a:rPr>
              <a:t>typ silny, zrównoważony, powolny - spokojny, opanowany, uparty, dobry doradca i słuchacz, wierny i uczciwy przyjaciel, wyraża jedynie przemyślane opinie, nie uzewnętrznia swych uczuć, nie dąży do żadnych zmian w życiu, potrafi pracować wytrwale, niechętnie angażuje się w przedsięwzięcia</a:t>
            </a:r>
          </a:p>
          <a:p>
            <a:r>
              <a:rPr lang="pl-PL" sz="1800" dirty="0" smtClean="0"/>
              <a:t>     MOCNE STRONY: </a:t>
            </a:r>
          </a:p>
          <a:p>
            <a:r>
              <a:rPr lang="pl-PL" sz="1800" dirty="0" smtClean="0"/>
              <a:t>zgodne i spokojne unikają konfliktów, </a:t>
            </a:r>
          </a:p>
          <a:p>
            <a:r>
              <a:rPr lang="pl-PL" sz="1800" dirty="0" smtClean="0"/>
              <a:t>dobrze znoszą naciski grupowe, </a:t>
            </a:r>
          </a:p>
          <a:p>
            <a:r>
              <a:rPr lang="pl-PL" sz="1800" dirty="0" smtClean="0"/>
              <a:t>znajdują proste wyjścia z sytuacji konfliktowych, </a:t>
            </a:r>
          </a:p>
          <a:p>
            <a:r>
              <a:rPr lang="pl-PL" sz="1800" dirty="0" smtClean="0"/>
              <a:t>mają zdolności administracyjne, </a:t>
            </a:r>
          </a:p>
          <a:p>
            <a:r>
              <a:rPr lang="pl-PL" sz="1800" dirty="0" smtClean="0"/>
              <a:t>są osobami solidnymi, </a:t>
            </a:r>
          </a:p>
          <a:p>
            <a:r>
              <a:rPr lang="pl-PL" sz="1800" dirty="0" smtClean="0"/>
              <a:t>często przyjmują role pośrednika w rozwiązywaniu problemów</a:t>
            </a:r>
          </a:p>
          <a:p>
            <a:r>
              <a:rPr lang="pl-PL" sz="1800" dirty="0" smtClean="0"/>
              <a:t>     SŁABE STRONY: </a:t>
            </a:r>
          </a:p>
          <a:p>
            <a:r>
              <a:rPr lang="pl-PL" sz="1800" dirty="0" smtClean="0"/>
              <a:t>problemy w szybkim podejmowaniu decyzji, </a:t>
            </a:r>
          </a:p>
          <a:p>
            <a:r>
              <a:rPr lang="pl-PL" sz="1800" dirty="0" smtClean="0"/>
              <a:t>unikanie ryzyka, </a:t>
            </a:r>
          </a:p>
          <a:p>
            <a:r>
              <a:rPr lang="pl-PL" sz="1800" dirty="0" smtClean="0"/>
              <a:t>trudności w określeniu celów, </a:t>
            </a:r>
          </a:p>
          <a:p>
            <a:r>
              <a:rPr lang="pl-PL" sz="1800" dirty="0" smtClean="0"/>
              <a:t>unikanie ponoszenia odpowiedzialności, </a:t>
            </a:r>
          </a:p>
          <a:p>
            <a:r>
              <a:rPr lang="pl-PL" sz="1800" dirty="0" smtClean="0"/>
              <a:t>nie chcą awansować 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581</Words>
  <Application>Microsoft Office PowerPoint</Application>
  <PresentationFormat>Pokaz na ekranie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Psychologiczne postawy człowieka</vt:lpstr>
      <vt:lpstr>Pojęcie osobowości człowieka </vt:lpstr>
      <vt:lpstr>Slajd 3</vt:lpstr>
      <vt:lpstr>Potrzeby człowieka </vt:lpstr>
      <vt:lpstr>Slajd 5</vt:lpstr>
      <vt:lpstr>Slajd 6</vt:lpstr>
      <vt:lpstr>Typy temperamentów </vt:lpstr>
      <vt:lpstr>Slajd 8</vt:lpstr>
      <vt:lpstr>Slajd 9</vt:lpstr>
      <vt:lpstr>Slajd 10</vt:lpstr>
      <vt:lpstr>Slajd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Psychologiczne podstawy człowiela</dc:title>
  <dc:creator>TOMEK</dc:creator>
  <cp:lastModifiedBy>TOMEK</cp:lastModifiedBy>
  <cp:revision>10</cp:revision>
  <dcterms:created xsi:type="dcterms:W3CDTF">2011-08-08T17:16:42Z</dcterms:created>
  <dcterms:modified xsi:type="dcterms:W3CDTF">2011-08-08T19:49:24Z</dcterms:modified>
</cp:coreProperties>
</file>