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33"/>
    <a:srgbClr val="71BB96"/>
    <a:srgbClr val="0020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74" d="100"/>
          <a:sy n="74" d="100"/>
        </p:scale>
        <p:origin x="-3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35B65CA5-76F2-4B8C-B1BE-219F95F1254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2051" name="Rectangle 3"/>
          <p:cNvSpPr>
            <a:spLocks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DB5B088-F219-4EF5-B746-A65B24466975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hidden">
          <a:xfrm>
            <a:off x="2895600" y="0"/>
            <a:ext cx="3352800" cy="68564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2133600" y="473075"/>
            <a:ext cx="4878388" cy="3490913"/>
            <a:chOff x="1344" y="298"/>
            <a:chExt cx="3073" cy="2199"/>
          </a:xfrm>
        </p:grpSpPr>
        <p:sp>
          <p:nvSpPr>
            <p:cNvPr id="17412" name="Freeform 4"/>
            <p:cNvSpPr>
              <a:spLocks/>
            </p:cNvSpPr>
            <p:nvPr/>
          </p:nvSpPr>
          <p:spPr bwMode="auto">
            <a:xfrm>
              <a:off x="1344" y="1035"/>
              <a:ext cx="1019" cy="907"/>
            </a:xfrm>
            <a:custGeom>
              <a:avLst/>
              <a:gdLst/>
              <a:ahLst/>
              <a:cxnLst>
                <a:cxn ang="0">
                  <a:pos x="0" y="566"/>
                </a:cxn>
                <a:cxn ang="0">
                  <a:pos x="0" y="906"/>
                </a:cxn>
                <a:cxn ang="0">
                  <a:pos x="1014" y="283"/>
                </a:cxn>
                <a:cxn ang="0">
                  <a:pos x="1018" y="307"/>
                </a:cxn>
                <a:cxn ang="0">
                  <a:pos x="869" y="0"/>
                </a:cxn>
                <a:cxn ang="0">
                  <a:pos x="0" y="566"/>
                </a:cxn>
              </a:cxnLst>
              <a:rect l="0" t="0" r="r" b="b"/>
              <a:pathLst>
                <a:path w="1019" h="907">
                  <a:moveTo>
                    <a:pt x="0" y="566"/>
                  </a:moveTo>
                  <a:lnTo>
                    <a:pt x="0" y="906"/>
                  </a:lnTo>
                  <a:lnTo>
                    <a:pt x="1014" y="283"/>
                  </a:lnTo>
                  <a:lnTo>
                    <a:pt x="1018" y="307"/>
                  </a:lnTo>
                  <a:lnTo>
                    <a:pt x="869" y="0"/>
                  </a:lnTo>
                  <a:lnTo>
                    <a:pt x="0" y="566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7413" name="Freeform 5"/>
            <p:cNvSpPr>
              <a:spLocks/>
            </p:cNvSpPr>
            <p:nvPr/>
          </p:nvSpPr>
          <p:spPr bwMode="auto">
            <a:xfrm>
              <a:off x="3398" y="1035"/>
              <a:ext cx="1019" cy="907"/>
            </a:xfrm>
            <a:custGeom>
              <a:avLst/>
              <a:gdLst/>
              <a:ahLst/>
              <a:cxnLst>
                <a:cxn ang="0">
                  <a:pos x="1018" y="566"/>
                </a:cxn>
                <a:cxn ang="0">
                  <a:pos x="1018" y="906"/>
                </a:cxn>
                <a:cxn ang="0">
                  <a:pos x="3" y="283"/>
                </a:cxn>
                <a:cxn ang="0">
                  <a:pos x="0" y="307"/>
                </a:cxn>
                <a:cxn ang="0">
                  <a:pos x="148" y="0"/>
                </a:cxn>
                <a:cxn ang="0">
                  <a:pos x="1018" y="566"/>
                </a:cxn>
              </a:cxnLst>
              <a:rect l="0" t="0" r="r" b="b"/>
              <a:pathLst>
                <a:path w="1019" h="907">
                  <a:moveTo>
                    <a:pt x="1018" y="566"/>
                  </a:moveTo>
                  <a:lnTo>
                    <a:pt x="1018" y="906"/>
                  </a:lnTo>
                  <a:lnTo>
                    <a:pt x="3" y="283"/>
                  </a:lnTo>
                  <a:lnTo>
                    <a:pt x="0" y="307"/>
                  </a:lnTo>
                  <a:lnTo>
                    <a:pt x="148" y="0"/>
                  </a:lnTo>
                  <a:lnTo>
                    <a:pt x="1018" y="566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grpSp>
          <p:nvGrpSpPr>
            <p:cNvPr id="17414" name="Group 6"/>
            <p:cNvGrpSpPr>
              <a:grpSpLocks/>
            </p:cNvGrpSpPr>
            <p:nvPr/>
          </p:nvGrpSpPr>
          <p:grpSpPr bwMode="auto">
            <a:xfrm>
              <a:off x="1571" y="298"/>
              <a:ext cx="2632" cy="2199"/>
              <a:chOff x="1571" y="298"/>
              <a:chExt cx="2632" cy="2199"/>
            </a:xfrm>
          </p:grpSpPr>
          <p:sp>
            <p:nvSpPr>
              <p:cNvPr id="17415" name="AutoShape 7" descr="Green marble"/>
              <p:cNvSpPr>
                <a:spLocks noChangeArrowheads="1"/>
              </p:cNvSpPr>
              <p:nvPr/>
            </p:nvSpPr>
            <p:spPr bwMode="auto">
              <a:xfrm rot="10800000" flipH="1">
                <a:off x="1571" y="298"/>
                <a:ext cx="2631" cy="2198"/>
              </a:xfrm>
              <a:prstGeom prst="triangle">
                <a:avLst>
                  <a:gd name="adj" fmla="val 49995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12700" cap="sq">
                <a:solidFill>
                  <a:srgbClr val="00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416" name="Freeform 8"/>
              <p:cNvSpPr>
                <a:spLocks/>
              </p:cNvSpPr>
              <p:nvPr/>
            </p:nvSpPr>
            <p:spPr bwMode="auto">
              <a:xfrm>
                <a:off x="1571" y="298"/>
                <a:ext cx="1316" cy="2199"/>
              </a:xfrm>
              <a:custGeom>
                <a:avLst/>
                <a:gdLst/>
                <a:ahLst/>
                <a:cxnLst>
                  <a:cxn ang="0">
                    <a:pos x="1315" y="2198"/>
                  </a:cxn>
                  <a:cxn ang="0">
                    <a:pos x="1315" y="1815"/>
                  </a:cxn>
                  <a:cxn ang="0">
                    <a:pos x="409" y="214"/>
                  </a:cxn>
                  <a:cxn ang="0">
                    <a:pos x="0" y="0"/>
                  </a:cxn>
                  <a:cxn ang="0">
                    <a:pos x="1315" y="2198"/>
                  </a:cxn>
                </a:cxnLst>
                <a:rect l="0" t="0" r="r" b="b"/>
                <a:pathLst>
                  <a:path w="1316" h="2199">
                    <a:moveTo>
                      <a:pt x="1315" y="2198"/>
                    </a:moveTo>
                    <a:lnTo>
                      <a:pt x="1315" y="1815"/>
                    </a:lnTo>
                    <a:lnTo>
                      <a:pt x="409" y="214"/>
                    </a:lnTo>
                    <a:lnTo>
                      <a:pt x="0" y="0"/>
                    </a:lnTo>
                    <a:lnTo>
                      <a:pt x="1315" y="2198"/>
                    </a:lnTo>
                  </a:path>
                </a:pathLst>
              </a:custGeom>
              <a:solidFill>
                <a:srgbClr val="002010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417" name="Freeform 9"/>
              <p:cNvSpPr>
                <a:spLocks/>
              </p:cNvSpPr>
              <p:nvPr/>
            </p:nvSpPr>
            <p:spPr bwMode="auto">
              <a:xfrm>
                <a:off x="1571" y="298"/>
                <a:ext cx="2632" cy="2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09" y="216"/>
                  </a:cxn>
                  <a:cxn ang="0">
                    <a:pos x="2279" y="216"/>
                  </a:cxn>
                  <a:cxn ang="0">
                    <a:pos x="2631" y="0"/>
                  </a:cxn>
                  <a:cxn ang="0">
                    <a:pos x="0" y="0"/>
                  </a:cxn>
                </a:cxnLst>
                <a:rect l="0" t="0" r="r" b="b"/>
                <a:pathLst>
                  <a:path w="2632" h="217">
                    <a:moveTo>
                      <a:pt x="0" y="0"/>
                    </a:moveTo>
                    <a:lnTo>
                      <a:pt x="409" y="216"/>
                    </a:lnTo>
                    <a:lnTo>
                      <a:pt x="2279" y="216"/>
                    </a:lnTo>
                    <a:lnTo>
                      <a:pt x="2631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1BB96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418" name="Freeform 10"/>
              <p:cNvSpPr>
                <a:spLocks/>
              </p:cNvSpPr>
              <p:nvPr/>
            </p:nvSpPr>
            <p:spPr bwMode="auto">
              <a:xfrm>
                <a:off x="2886" y="298"/>
                <a:ext cx="1317" cy="2199"/>
              </a:xfrm>
              <a:custGeom>
                <a:avLst/>
                <a:gdLst/>
                <a:ahLst/>
                <a:cxnLst>
                  <a:cxn ang="0">
                    <a:pos x="0" y="2198"/>
                  </a:cxn>
                  <a:cxn ang="0">
                    <a:pos x="0" y="1815"/>
                  </a:cxn>
                  <a:cxn ang="0">
                    <a:pos x="906" y="214"/>
                  </a:cxn>
                  <a:cxn ang="0">
                    <a:pos x="1316" y="0"/>
                  </a:cxn>
                  <a:cxn ang="0">
                    <a:pos x="0" y="2198"/>
                  </a:cxn>
                </a:cxnLst>
                <a:rect l="0" t="0" r="r" b="b"/>
                <a:pathLst>
                  <a:path w="1317" h="2199">
                    <a:moveTo>
                      <a:pt x="0" y="2198"/>
                    </a:moveTo>
                    <a:lnTo>
                      <a:pt x="0" y="1815"/>
                    </a:lnTo>
                    <a:lnTo>
                      <a:pt x="906" y="214"/>
                    </a:lnTo>
                    <a:lnTo>
                      <a:pt x="1316" y="0"/>
                    </a:lnTo>
                    <a:lnTo>
                      <a:pt x="0" y="2198"/>
                    </a:lnTo>
                  </a:path>
                </a:pathLst>
              </a:custGeom>
              <a:solidFill>
                <a:srgbClr val="006633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7419" name="Rectangle 11"/>
            <p:cNvSpPr>
              <a:spLocks noChangeArrowheads="1"/>
            </p:cNvSpPr>
            <p:nvPr/>
          </p:nvSpPr>
          <p:spPr bwMode="auto">
            <a:xfrm>
              <a:off x="1344" y="1631"/>
              <a:ext cx="3069" cy="31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7420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8862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Kliknij, aby edytować styl wzorca tytułu</a:t>
            </a:r>
          </a:p>
        </p:txBody>
      </p:sp>
      <p:sp>
        <p:nvSpPr>
          <p:cNvPr id="17421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5410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Kliknij, aby edytować styl wzorca podtytułu</a:t>
            </a:r>
          </a:p>
        </p:txBody>
      </p:sp>
      <p:sp>
        <p:nvSpPr>
          <p:cNvPr id="17422" name="Rectangle 14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6309CD4-12E9-49ED-BEEC-BC2E0B03B5E3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174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plan biznesowy</a:t>
            </a:r>
          </a:p>
        </p:txBody>
      </p:sp>
      <p:sp>
        <p:nvSpPr>
          <p:cNvPr id="17424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D2AD7FA-FF5B-49BB-9A34-332EDB2C89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DB29D0-9DE4-4BB5-B0B9-3F8060C841E5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plan biznesowy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4DA72-0F36-4585-AAC2-6D5D3BCF00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910388" y="228600"/>
            <a:ext cx="2081212" cy="57912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61988" y="228600"/>
            <a:ext cx="6096000" cy="57912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5E5C67-314B-4FBA-B922-BAE22C1D71BD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plan biznesowy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0B5C4-53C7-485E-B624-EC6999FBD5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EF3B43-2E6C-42F0-95AC-D263C38073F4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plan biznesowy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4A585-FDF7-4427-94BA-EE41099D1A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39F50-F64E-4E33-B971-E77272EB070C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plan biznesowy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19016-99B6-4C67-B557-AD8356153E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61988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24388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82A721-9AD3-499C-9EBF-328AF49C6F27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plan biznesowy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88C93-0720-4584-A927-30975CA714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03C87C-7689-4DFD-91B3-1D387B4C44DA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plan biznesowy</a:t>
            </a: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66307F-74A9-4195-A8C1-C3A3F21C0B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F0A109-066A-4AD3-9A02-EDF5CD465B1E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plan biznesowy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5C5D9-AFBE-432E-ACE8-4C2762FFE6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979717-6ACF-4D9E-9542-A3D9C96C4019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plan biznesowy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13642-AF60-47B8-86EA-2E3C682E59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499D6F-CA85-4C84-A229-BA00DE0BA694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plan biznesowy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F8F2C8-F948-47AB-88F7-75E51C8BC5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2C5767-7A9D-4855-BD80-08ED9178FD12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plan biznesowy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31947C-32D3-4B71-BF21-41C37D1BE6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hidden">
          <a:xfrm>
            <a:off x="0" y="0"/>
            <a:ext cx="1752600" cy="68564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152400" y="374650"/>
            <a:ext cx="1525588" cy="1227138"/>
            <a:chOff x="96" y="236"/>
            <a:chExt cx="961" cy="773"/>
          </a:xfrm>
        </p:grpSpPr>
        <p:sp>
          <p:nvSpPr>
            <p:cNvPr id="16388" name="Freeform 4"/>
            <p:cNvSpPr>
              <a:spLocks/>
            </p:cNvSpPr>
            <p:nvPr/>
          </p:nvSpPr>
          <p:spPr bwMode="auto">
            <a:xfrm>
              <a:off x="738" y="495"/>
              <a:ext cx="319" cy="319"/>
            </a:xfrm>
            <a:custGeom>
              <a:avLst/>
              <a:gdLst/>
              <a:ahLst/>
              <a:cxnLst>
                <a:cxn ang="0">
                  <a:pos x="318" y="198"/>
                </a:cxn>
                <a:cxn ang="0">
                  <a:pos x="318" y="318"/>
                </a:cxn>
                <a:cxn ang="0">
                  <a:pos x="1" y="99"/>
                </a:cxn>
                <a:cxn ang="0">
                  <a:pos x="0" y="108"/>
                </a:cxn>
                <a:cxn ang="0">
                  <a:pos x="46" y="0"/>
                </a:cxn>
                <a:cxn ang="0">
                  <a:pos x="318" y="198"/>
                </a:cxn>
              </a:cxnLst>
              <a:rect l="0" t="0" r="r" b="b"/>
              <a:pathLst>
                <a:path w="319" h="319">
                  <a:moveTo>
                    <a:pt x="318" y="198"/>
                  </a:moveTo>
                  <a:lnTo>
                    <a:pt x="318" y="318"/>
                  </a:lnTo>
                  <a:lnTo>
                    <a:pt x="1" y="99"/>
                  </a:lnTo>
                  <a:lnTo>
                    <a:pt x="0" y="108"/>
                  </a:lnTo>
                  <a:lnTo>
                    <a:pt x="46" y="0"/>
                  </a:lnTo>
                  <a:lnTo>
                    <a:pt x="318" y="198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389" name="Freeform 5"/>
            <p:cNvSpPr>
              <a:spLocks/>
            </p:cNvSpPr>
            <p:nvPr/>
          </p:nvSpPr>
          <p:spPr bwMode="auto">
            <a:xfrm>
              <a:off x="96" y="495"/>
              <a:ext cx="319" cy="319"/>
            </a:xfrm>
            <a:custGeom>
              <a:avLst/>
              <a:gdLst/>
              <a:ahLst/>
              <a:cxnLst>
                <a:cxn ang="0">
                  <a:pos x="0" y="198"/>
                </a:cxn>
                <a:cxn ang="0">
                  <a:pos x="0" y="318"/>
                </a:cxn>
                <a:cxn ang="0">
                  <a:pos x="316" y="99"/>
                </a:cxn>
                <a:cxn ang="0">
                  <a:pos x="318" y="108"/>
                </a:cxn>
                <a:cxn ang="0">
                  <a:pos x="271" y="0"/>
                </a:cxn>
                <a:cxn ang="0">
                  <a:pos x="0" y="198"/>
                </a:cxn>
              </a:cxnLst>
              <a:rect l="0" t="0" r="r" b="b"/>
              <a:pathLst>
                <a:path w="319" h="319">
                  <a:moveTo>
                    <a:pt x="0" y="198"/>
                  </a:moveTo>
                  <a:lnTo>
                    <a:pt x="0" y="318"/>
                  </a:lnTo>
                  <a:lnTo>
                    <a:pt x="316" y="99"/>
                  </a:lnTo>
                  <a:lnTo>
                    <a:pt x="318" y="108"/>
                  </a:lnTo>
                  <a:lnTo>
                    <a:pt x="271" y="0"/>
                  </a:lnTo>
                  <a:lnTo>
                    <a:pt x="0" y="198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grpSp>
          <p:nvGrpSpPr>
            <p:cNvPr id="16390" name="Group 6"/>
            <p:cNvGrpSpPr>
              <a:grpSpLocks/>
            </p:cNvGrpSpPr>
            <p:nvPr/>
          </p:nvGrpSpPr>
          <p:grpSpPr bwMode="auto">
            <a:xfrm>
              <a:off x="152" y="236"/>
              <a:ext cx="823" cy="773"/>
              <a:chOff x="152" y="236"/>
              <a:chExt cx="823" cy="773"/>
            </a:xfrm>
          </p:grpSpPr>
          <p:sp>
            <p:nvSpPr>
              <p:cNvPr id="16391" name="AutoShape 7" descr="Green marble"/>
              <p:cNvSpPr>
                <a:spLocks noChangeArrowheads="1"/>
              </p:cNvSpPr>
              <p:nvPr/>
            </p:nvSpPr>
            <p:spPr bwMode="auto">
              <a:xfrm rot="10800000" flipH="1">
                <a:off x="152" y="236"/>
                <a:ext cx="822" cy="772"/>
              </a:xfrm>
              <a:prstGeom prst="triangle">
                <a:avLst>
                  <a:gd name="adj" fmla="val 49995"/>
                </a:avLst>
              </a:prstGeom>
              <a:blipFill dpi="0" rotWithShape="0">
                <a:blip r:embed="rId13"/>
                <a:srcRect/>
                <a:tile tx="0" ty="0" sx="100000" sy="100000" flip="none" algn="tl"/>
              </a:blipFill>
              <a:ln w="12700" cap="sq">
                <a:solidFill>
                  <a:srgbClr val="00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392" name="Freeform 8"/>
              <p:cNvSpPr>
                <a:spLocks/>
              </p:cNvSpPr>
              <p:nvPr/>
            </p:nvSpPr>
            <p:spPr bwMode="auto">
              <a:xfrm>
                <a:off x="152" y="236"/>
                <a:ext cx="412" cy="773"/>
              </a:xfrm>
              <a:custGeom>
                <a:avLst/>
                <a:gdLst/>
                <a:ahLst/>
                <a:cxnLst>
                  <a:cxn ang="0">
                    <a:pos x="411" y="772"/>
                  </a:cxn>
                  <a:cxn ang="0">
                    <a:pos x="411" y="637"/>
                  </a:cxn>
                  <a:cxn ang="0">
                    <a:pos x="127" y="75"/>
                  </a:cxn>
                  <a:cxn ang="0">
                    <a:pos x="0" y="0"/>
                  </a:cxn>
                  <a:cxn ang="0">
                    <a:pos x="411" y="772"/>
                  </a:cxn>
                </a:cxnLst>
                <a:rect l="0" t="0" r="r" b="b"/>
                <a:pathLst>
                  <a:path w="412" h="773">
                    <a:moveTo>
                      <a:pt x="411" y="772"/>
                    </a:moveTo>
                    <a:lnTo>
                      <a:pt x="411" y="637"/>
                    </a:lnTo>
                    <a:lnTo>
                      <a:pt x="127" y="75"/>
                    </a:lnTo>
                    <a:lnTo>
                      <a:pt x="0" y="0"/>
                    </a:lnTo>
                    <a:lnTo>
                      <a:pt x="411" y="772"/>
                    </a:lnTo>
                  </a:path>
                </a:pathLst>
              </a:custGeom>
              <a:solidFill>
                <a:srgbClr val="002010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393" name="Freeform 9"/>
              <p:cNvSpPr>
                <a:spLocks/>
              </p:cNvSpPr>
              <p:nvPr/>
            </p:nvSpPr>
            <p:spPr bwMode="auto">
              <a:xfrm>
                <a:off x="152" y="236"/>
                <a:ext cx="823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7" y="76"/>
                  </a:cxn>
                  <a:cxn ang="0">
                    <a:pos x="712" y="76"/>
                  </a:cxn>
                  <a:cxn ang="0">
                    <a:pos x="822" y="0"/>
                  </a:cxn>
                  <a:cxn ang="0">
                    <a:pos x="0" y="0"/>
                  </a:cxn>
                </a:cxnLst>
                <a:rect l="0" t="0" r="r" b="b"/>
                <a:pathLst>
                  <a:path w="823" h="77">
                    <a:moveTo>
                      <a:pt x="0" y="0"/>
                    </a:moveTo>
                    <a:lnTo>
                      <a:pt x="127" y="76"/>
                    </a:lnTo>
                    <a:lnTo>
                      <a:pt x="712" y="76"/>
                    </a:lnTo>
                    <a:lnTo>
                      <a:pt x="82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1BB96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394" name="Freeform 10"/>
              <p:cNvSpPr>
                <a:spLocks/>
              </p:cNvSpPr>
              <p:nvPr/>
            </p:nvSpPr>
            <p:spPr bwMode="auto">
              <a:xfrm>
                <a:off x="563" y="236"/>
                <a:ext cx="412" cy="773"/>
              </a:xfrm>
              <a:custGeom>
                <a:avLst/>
                <a:gdLst/>
                <a:ahLst/>
                <a:cxnLst>
                  <a:cxn ang="0">
                    <a:pos x="0" y="772"/>
                  </a:cxn>
                  <a:cxn ang="0">
                    <a:pos x="0" y="637"/>
                  </a:cxn>
                  <a:cxn ang="0">
                    <a:pos x="283" y="75"/>
                  </a:cxn>
                  <a:cxn ang="0">
                    <a:pos x="411" y="0"/>
                  </a:cxn>
                  <a:cxn ang="0">
                    <a:pos x="0" y="772"/>
                  </a:cxn>
                </a:cxnLst>
                <a:rect l="0" t="0" r="r" b="b"/>
                <a:pathLst>
                  <a:path w="412" h="773">
                    <a:moveTo>
                      <a:pt x="0" y="772"/>
                    </a:moveTo>
                    <a:lnTo>
                      <a:pt x="0" y="637"/>
                    </a:lnTo>
                    <a:lnTo>
                      <a:pt x="283" y="75"/>
                    </a:lnTo>
                    <a:lnTo>
                      <a:pt x="411" y="0"/>
                    </a:lnTo>
                    <a:lnTo>
                      <a:pt x="0" y="772"/>
                    </a:lnTo>
                  </a:path>
                </a:pathLst>
              </a:custGeom>
              <a:solidFill>
                <a:srgbClr val="006633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6395" name="Rectangle 11"/>
            <p:cNvSpPr>
              <a:spLocks noChangeArrowheads="1"/>
            </p:cNvSpPr>
            <p:nvPr/>
          </p:nvSpPr>
          <p:spPr bwMode="auto">
            <a:xfrm>
              <a:off x="96" y="704"/>
              <a:ext cx="959" cy="10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639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7086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Kliknij, aby edytować styl wzorca tytułu</a:t>
            </a:r>
          </a:p>
        </p:txBody>
      </p:sp>
      <p:sp>
        <p:nvSpPr>
          <p:cNvPr id="16397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Kliknij, aby edytować style wzorca tekstu</a:t>
            </a:r>
          </a:p>
          <a:p>
            <a:pPr lvl="1"/>
            <a:r>
              <a:rPr lang="en-US" smtClean="0"/>
              <a:t>Drugi poziom</a:t>
            </a:r>
          </a:p>
          <a:p>
            <a:pPr lvl="2"/>
            <a:r>
              <a:rPr lang="en-US" smtClean="0"/>
              <a:t>Trzeci poziom</a:t>
            </a:r>
          </a:p>
          <a:p>
            <a:pPr lvl="3"/>
            <a:r>
              <a:rPr lang="en-US" smtClean="0"/>
              <a:t>Czwarty poziom</a:t>
            </a:r>
          </a:p>
          <a:p>
            <a:pPr lvl="4"/>
            <a:r>
              <a:rPr lang="en-US" smtClean="0"/>
              <a:t>Piąty poziom</a:t>
            </a:r>
          </a:p>
        </p:txBody>
      </p:sp>
      <p:sp>
        <p:nvSpPr>
          <p:cNvPr id="16398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3E830F6-79CC-49E5-BE9D-74C5DE643A03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1639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plan biznesowy</a:t>
            </a:r>
          </a:p>
        </p:txBody>
      </p:sp>
      <p:sp>
        <p:nvSpPr>
          <p:cNvPr id="16400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28A7BA-1733-49B9-B439-E49C837C569A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buChar char="Ú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fld id="{6A65410F-71CC-4B18-A646-B3F2CD5ADAD7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plan biznesowy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4AFC95C7-A801-420E-ACA9-15B16600856B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pl-PL"/>
              <a:t>plan biznesowy</a:t>
            </a:r>
          </a:p>
        </p:txBody>
      </p:sp>
      <p:sp>
        <p:nvSpPr>
          <p:cNvPr id="4099" name="Rectangle 3"/>
          <p:cNvSpPr>
            <a:spLocks noChangeArrowheads="1"/>
          </p:cNvSpPr>
          <p:nvPr>
            <p:ph type="subTitle" idx="1"/>
          </p:nvPr>
        </p:nvSpPr>
        <p:spPr>
          <a:xfrm>
            <a:off x="1371600" y="5410200"/>
            <a:ext cx="6400800" cy="533400"/>
          </a:xfrm>
          <a:noFill/>
          <a:ln/>
        </p:spPr>
        <p:txBody>
          <a:bodyPr/>
          <a:lstStyle/>
          <a:p>
            <a:r>
              <a:rPr lang="pl-PL"/>
              <a:t>Kurs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FE63A-7538-4B99-8915-D6C9ABD1EE2E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 biznesowy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3532A-BEAF-4319-B57F-FDDBE54CA716}" type="slidenum">
              <a:rPr lang="en-US"/>
              <a:pPr/>
              <a:t>10</a:t>
            </a:fld>
            <a:endParaRPr lang="en-US"/>
          </a:p>
        </p:txBody>
      </p:sp>
      <p:sp>
        <p:nvSpPr>
          <p:cNvPr id="13314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l-PL"/>
              <a:t>Wymagania dotyczące zasobów</a:t>
            </a:r>
          </a:p>
        </p:txBody>
      </p:sp>
      <p:sp>
        <p:nvSpPr>
          <p:cNvPr id="13315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l-PL"/>
              <a:t>Wymagania dotyczące technologii</a:t>
            </a:r>
          </a:p>
          <a:p>
            <a:r>
              <a:rPr lang="pl-PL"/>
              <a:t>Wymagania dotyczące personelu</a:t>
            </a:r>
          </a:p>
          <a:p>
            <a:r>
              <a:rPr lang="pl-PL"/>
              <a:t>Wymagania dotyczące zasobów</a:t>
            </a:r>
          </a:p>
          <a:p>
            <a:pPr lvl="1"/>
            <a:r>
              <a:rPr lang="pl-PL"/>
              <a:t>finanse, dystrybucja, promocja itd.</a:t>
            </a:r>
          </a:p>
          <a:p>
            <a:r>
              <a:rPr lang="pl-PL"/>
              <a:t>Wymagania zewnętrzne</a:t>
            </a:r>
          </a:p>
          <a:p>
            <a:pPr lvl="1"/>
            <a:r>
              <a:rPr lang="pl-PL"/>
              <a:t>wymagane produkty/usługi/technologie do nabycia na zewnątrz firmy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E30D-FD57-41E3-B705-2A9AF2BEC948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 biznesowy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174DC-6647-41D0-8773-857B3568CC84}" type="slidenum">
              <a:rPr lang="en-US"/>
              <a:pPr/>
              <a:t>11</a:t>
            </a:fld>
            <a:endParaRPr lang="en-US"/>
          </a:p>
        </p:txBody>
      </p:sp>
      <p:sp>
        <p:nvSpPr>
          <p:cNvPr id="14338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l-PL"/>
              <a:t>Zagrożenia i zyski</a:t>
            </a:r>
          </a:p>
        </p:txBody>
      </p:sp>
      <p:sp>
        <p:nvSpPr>
          <p:cNvPr id="14339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pl-PL"/>
              <a:t>Zagrożenia</a:t>
            </a:r>
          </a:p>
          <a:p>
            <a:pPr lvl="1">
              <a:lnSpc>
                <a:spcPct val="90000"/>
              </a:lnSpc>
            </a:pPr>
            <a:r>
              <a:rPr lang="pl-PL"/>
              <a:t>Określ zagrożenia związane z proponowanym projektem</a:t>
            </a:r>
          </a:p>
          <a:p>
            <a:pPr>
              <a:lnSpc>
                <a:spcPct val="90000"/>
              </a:lnSpc>
            </a:pPr>
            <a:r>
              <a:rPr lang="pl-PL"/>
              <a:t>Świadomość zagrożeń</a:t>
            </a:r>
          </a:p>
          <a:p>
            <a:pPr lvl="1">
              <a:lnSpc>
                <a:spcPct val="90000"/>
              </a:lnSpc>
            </a:pPr>
            <a:r>
              <a:rPr lang="pl-PL"/>
              <a:t>Określ planowane reakcje na zagrożenia</a:t>
            </a:r>
          </a:p>
          <a:p>
            <a:pPr>
              <a:lnSpc>
                <a:spcPct val="90000"/>
              </a:lnSpc>
            </a:pPr>
            <a:r>
              <a:rPr lang="pl-PL"/>
              <a:t>Zyski</a:t>
            </a:r>
          </a:p>
          <a:p>
            <a:pPr lvl="1">
              <a:lnSpc>
                <a:spcPct val="90000"/>
              </a:lnSpc>
            </a:pPr>
            <a:r>
              <a:rPr lang="pl-PL"/>
              <a:t>Oszacuj przewidywany zysk, szczególnie przy poszukiwaniu źródeł finansowania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FB901-C2E7-4E6D-99AF-F2A2C81D07D4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 biznesowy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64FA-2A78-4DEB-9D37-7F5A0EAC32E9}" type="slidenum">
              <a:rPr lang="en-US"/>
              <a:pPr/>
              <a:t>12</a:t>
            </a:fld>
            <a:endParaRPr lang="en-US"/>
          </a:p>
        </p:txBody>
      </p:sp>
      <p:sp>
        <p:nvSpPr>
          <p:cNvPr id="15362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l-PL"/>
              <a:t>Zagadnienia kluczowe</a:t>
            </a:r>
          </a:p>
        </p:txBody>
      </p:sp>
      <p:sp>
        <p:nvSpPr>
          <p:cNvPr id="15363" name="Rectangle 3"/>
          <p:cNvSpPr>
            <a:spLocks noChangeArrowheads="1"/>
          </p:cNvSpPr>
          <p:nvPr>
            <p:ph type="body" idx="1"/>
          </p:nvPr>
        </p:nvSpPr>
        <p:spPr>
          <a:xfrm>
            <a:off x="661988" y="1905000"/>
            <a:ext cx="8177212" cy="4114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pl-PL" sz="2800"/>
              <a:t>Krótkoterminowe</a:t>
            </a:r>
          </a:p>
          <a:p>
            <a:pPr lvl="1">
              <a:lnSpc>
                <a:spcPct val="90000"/>
              </a:lnSpc>
            </a:pPr>
            <a:r>
              <a:rPr lang="pl-PL"/>
              <a:t>Zwróć uwagę na ważne decyzje i zagadnienia do rozwiązania natychmiastowego lub w krótkim terminie</a:t>
            </a:r>
          </a:p>
          <a:p>
            <a:pPr>
              <a:lnSpc>
                <a:spcPct val="90000"/>
              </a:lnSpc>
            </a:pPr>
            <a:r>
              <a:rPr lang="pl-PL" sz="2800"/>
              <a:t>Długoterminowe</a:t>
            </a:r>
          </a:p>
          <a:p>
            <a:pPr lvl="1">
              <a:lnSpc>
                <a:spcPct val="90000"/>
              </a:lnSpc>
            </a:pPr>
            <a:r>
              <a:rPr lang="pl-PL"/>
              <a:t>Zwróć uwagę na problemy wymagające rozwiązań długoterminowych</a:t>
            </a:r>
          </a:p>
          <a:p>
            <a:pPr lvl="1">
              <a:lnSpc>
                <a:spcPct val="90000"/>
              </a:lnSpc>
            </a:pPr>
            <a:r>
              <a:rPr lang="pl-PL"/>
              <a:t>Określ konsekwencje odłożenia podjęcia decyzji</a:t>
            </a:r>
          </a:p>
          <a:p>
            <a:pPr>
              <a:lnSpc>
                <a:spcPct val="90000"/>
              </a:lnSpc>
            </a:pPr>
            <a:r>
              <a:rPr lang="pl-PL" sz="2800"/>
              <a:t>Jeśli poszukujesz źródeł finansowania, podaj szczegóły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815AB-34DE-479E-A299-D4BC816160C8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 biznesowy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E94D-E8AB-4548-B506-4138FA81C1AC}" type="slidenum">
              <a:rPr lang="en-US"/>
              <a:pPr/>
              <a:t>2</a:t>
            </a:fld>
            <a:endParaRPr lang="en-US"/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l-PL"/>
              <a:t>Określenie zamierzeń</a:t>
            </a:r>
          </a:p>
        </p:txBody>
      </p:sp>
      <p:sp>
        <p:nvSpPr>
          <p:cNvPr id="5123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l-PL"/>
              <a:t>Określ wyraźnie długoterminowe zamierzenia swojej firmy. Spróbuj zwięźle zarysować kierunki rozwoju firmy.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DAE3-9BBA-4F65-BF1B-4B382FFE115A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 biznesowy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986D-1661-40BB-9D3F-9873613AC15E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l-PL"/>
              <a:t>Zespół</a:t>
            </a:r>
          </a:p>
        </p:txBody>
      </p:sp>
      <p:sp>
        <p:nvSpPr>
          <p:cNvPr id="6147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l-PL"/>
              <a:t>Wymień z nazwiska kluczowe osoby zarządzające</a:t>
            </a:r>
          </a:p>
          <a:p>
            <a:r>
              <a:rPr lang="pl-PL"/>
              <a:t>Dołącz dotychczasowe ich osiągnięcia na dowód, że mają na swoim koncie sukcesy</a:t>
            </a:r>
          </a:p>
          <a:p>
            <a:r>
              <a:rPr lang="pl-PL"/>
              <a:t>Podaj, jak długo działają  w tej dziedzinie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84F9-C4CE-422C-B658-4C3FDF532147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 biznesowy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DA15-A79F-47F6-A621-6EB69DECB296}" type="slidenum">
              <a:rPr lang="en-US"/>
              <a:pPr/>
              <a:t>4</a:t>
            </a:fld>
            <a:endParaRPr lang="en-US"/>
          </a:p>
        </p:txBody>
      </p:sp>
      <p:sp>
        <p:nvSpPr>
          <p:cNvPr id="7170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l-PL"/>
              <a:t>Przedstawienie rynku</a:t>
            </a:r>
          </a:p>
        </p:txBody>
      </p:sp>
      <p:sp>
        <p:nvSpPr>
          <p:cNvPr id="7171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l-PL"/>
              <a:t>Rynek: w przeszłości, obecnie i w przyszłości</a:t>
            </a:r>
          </a:p>
          <a:p>
            <a:pPr lvl="1"/>
            <a:r>
              <a:rPr lang="pl-PL"/>
              <a:t>Omów te zmiany dotyczące udziału w rynku, liderów, innych uczestników gry rynkowej, kosztów, cen i konkurentów, które stwarzają szansę sukcesu dla Twojej firmy.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66DFB-4800-4196-B771-300899C23D93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 biznesowy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9C3A-BEEC-45D3-8466-530BDEE164A8}" type="slidenum">
              <a:rPr lang="en-US"/>
              <a:pPr/>
              <a:t>5</a:t>
            </a:fld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l-PL"/>
              <a:t>Perspektywy</a:t>
            </a:r>
          </a:p>
        </p:txBody>
      </p:sp>
      <p:sp>
        <p:nvSpPr>
          <p:cNvPr id="8195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l-PL"/>
              <a:t>Problemy i </a:t>
            </a:r>
            <a:r>
              <a:rPr lang="pl-PL" noProof="1"/>
              <a:t>szanse</a:t>
            </a:r>
          </a:p>
          <a:p>
            <a:pPr lvl="1"/>
            <a:r>
              <a:rPr lang="pl-PL"/>
              <a:t>Określ problemy odbiorców i zdefiniuj szanse, które te problemy stwarzają dla oferowanego produktu lub usługi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47E5-B264-44D9-B99D-29FA96C37B43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 biznesowy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9D013-C5E4-4F32-8DEB-22CFA443D4DB}" type="slidenum">
              <a:rPr lang="en-US"/>
              <a:pPr/>
              <a:t>6</a:t>
            </a:fld>
            <a:endParaRPr lang="en-US"/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l-PL"/>
              <a:t>Koncepcja działalności firmy</a:t>
            </a:r>
          </a:p>
        </p:txBody>
      </p:sp>
      <p:sp>
        <p:nvSpPr>
          <p:cNvPr id="9219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l-PL"/>
              <a:t>Określ kluczową technologię, pomysł lub strategię, na której bazuje firma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614FA-E23F-4F6E-8713-3C63D774DB33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 biznesowy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FEF2-4675-4CFD-8732-603A322CDA1B}" type="slidenum">
              <a:rPr lang="en-US"/>
              <a:pPr/>
              <a:t>7</a:t>
            </a:fld>
            <a:endParaRPr lang="en-US"/>
          </a:p>
        </p:txBody>
      </p:sp>
      <p:sp>
        <p:nvSpPr>
          <p:cNvPr id="10242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l-PL"/>
              <a:t>Konkurencja</a:t>
            </a:r>
          </a:p>
        </p:txBody>
      </p:sp>
      <p:sp>
        <p:nvSpPr>
          <p:cNvPr id="10243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l-PL"/>
              <a:t>Podaj informacje o konkurencji</a:t>
            </a:r>
          </a:p>
          <a:p>
            <a:r>
              <a:rPr lang="pl-PL"/>
              <a:t>Zarysuj atuty swojej firmy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39FB2-5D91-4E76-AFDB-F59145666835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 biznesowy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C58B-B75D-4BEC-95AA-F979C55C4C6E}" type="slidenum">
              <a:rPr lang="en-US"/>
              <a:pPr/>
              <a:t>8</a:t>
            </a:fld>
            <a:endParaRPr lang="en-US"/>
          </a:p>
        </p:txBody>
      </p:sp>
      <p:sp>
        <p:nvSpPr>
          <p:cNvPr id="11266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l-PL"/>
              <a:t>Cele i zamierzenia</a:t>
            </a:r>
          </a:p>
        </p:txBody>
      </p:sp>
      <p:sp>
        <p:nvSpPr>
          <p:cNvPr id="11267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l-PL"/>
              <a:t>Cele na najbliższe 5 lat</a:t>
            </a:r>
          </a:p>
          <a:p>
            <a:pPr lvl="1"/>
            <a:r>
              <a:rPr lang="pl-PL"/>
              <a:t>Określ konkretne, wymierne cele</a:t>
            </a:r>
          </a:p>
          <a:p>
            <a:pPr lvl="1"/>
            <a:r>
              <a:rPr lang="pl-PL"/>
              <a:t>Podaj zamierzenia co do udziału w rynku</a:t>
            </a:r>
          </a:p>
          <a:p>
            <a:pPr lvl="1"/>
            <a:r>
              <a:rPr lang="pl-PL"/>
              <a:t>Określ oczekiwania co do obrotów/zyskowności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B7120-B762-4A02-A811-3EB1B5B8D012}" type="datetime1">
              <a:rPr lang="pl-PL"/>
              <a:pPr/>
              <a:t>2010-09-27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plan biznesowy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C9EB6-7BE1-44AF-96BD-5DE53EECF55D}" type="slidenum">
              <a:rPr lang="en-US"/>
              <a:pPr/>
              <a:t>9</a:t>
            </a:fld>
            <a:endParaRPr lang="en-US"/>
          </a:p>
        </p:txBody>
      </p:sp>
      <p:sp>
        <p:nvSpPr>
          <p:cNvPr id="12290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l-PL"/>
              <a:t>Plan finansowy</a:t>
            </a:r>
          </a:p>
        </p:txBody>
      </p:sp>
      <p:sp>
        <p:nvSpPr>
          <p:cNvPr id="12291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l-PL"/>
              <a:t>Ogólny plan finansowy określający model finansowy, politykę cenową oraz oczekiwany poziom sprzedaży i zysków na następne trzy lata.</a:t>
            </a:r>
          </a:p>
          <a:p>
            <a:r>
              <a:rPr lang="pl-PL"/>
              <a:t>Użyj kilku slajdów dla odpowiedniego przedstawienia tego materiału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lan biznesowy">
  <a:themeElements>
    <a:clrScheme name="Plan biznesowy 1">
      <a:dk1>
        <a:srgbClr val="000000"/>
      </a:dk1>
      <a:lt1>
        <a:srgbClr val="EAEAEA"/>
      </a:lt1>
      <a:dk2>
        <a:srgbClr val="00763B"/>
      </a:dk2>
      <a:lt2>
        <a:srgbClr val="FFFFCC"/>
      </a:lt2>
      <a:accent1>
        <a:srgbClr val="CC6600"/>
      </a:accent1>
      <a:accent2>
        <a:srgbClr val="FF9900"/>
      </a:accent2>
      <a:accent3>
        <a:srgbClr val="AABDAF"/>
      </a:accent3>
      <a:accent4>
        <a:srgbClr val="C8C8C8"/>
      </a:accent4>
      <a:accent5>
        <a:srgbClr val="E2B8AA"/>
      </a:accent5>
      <a:accent6>
        <a:srgbClr val="E78A00"/>
      </a:accent6>
      <a:hlink>
        <a:srgbClr val="CC3300"/>
      </a:hlink>
      <a:folHlink>
        <a:srgbClr val="71BB96"/>
      </a:folHlink>
    </a:clrScheme>
    <a:fontScheme name="Plan biznesow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lan biznesowy 1">
        <a:dk1>
          <a:srgbClr val="000000"/>
        </a:dk1>
        <a:lt1>
          <a:srgbClr val="EAEAEA"/>
        </a:lt1>
        <a:dk2>
          <a:srgbClr val="00763B"/>
        </a:dk2>
        <a:lt2>
          <a:srgbClr val="FFFFCC"/>
        </a:lt2>
        <a:accent1>
          <a:srgbClr val="CC6600"/>
        </a:accent1>
        <a:accent2>
          <a:srgbClr val="FF9900"/>
        </a:accent2>
        <a:accent3>
          <a:srgbClr val="AABDAF"/>
        </a:accent3>
        <a:accent4>
          <a:srgbClr val="C8C8C8"/>
        </a:accent4>
        <a:accent5>
          <a:srgbClr val="E2B8AA"/>
        </a:accent5>
        <a:accent6>
          <a:srgbClr val="E78A00"/>
        </a:accent6>
        <a:hlink>
          <a:srgbClr val="CC3300"/>
        </a:hlink>
        <a:folHlink>
          <a:srgbClr val="71BB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 biznesowy 2">
        <a:dk1>
          <a:srgbClr val="000000"/>
        </a:dk1>
        <a:lt1>
          <a:srgbClr val="FFFFFF"/>
        </a:lt1>
        <a:dk2>
          <a:srgbClr val="006633"/>
        </a:dk2>
        <a:lt2>
          <a:srgbClr val="FFFFFF"/>
        </a:lt2>
        <a:accent1>
          <a:srgbClr val="009999"/>
        </a:accent1>
        <a:accent2>
          <a:srgbClr val="8263A2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755992"/>
        </a:accent6>
        <a:hlink>
          <a:srgbClr val="0665C6"/>
        </a:hlink>
        <a:folHlink>
          <a:srgbClr val="71BB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 biznesowy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 biznesowy 4">
        <a:dk1>
          <a:srgbClr val="271A0D"/>
        </a:dk1>
        <a:lt1>
          <a:srgbClr val="EAEAEA"/>
        </a:lt1>
        <a:dk2>
          <a:srgbClr val="996633"/>
        </a:dk2>
        <a:lt2>
          <a:srgbClr val="FFFFCC"/>
        </a:lt2>
        <a:accent1>
          <a:srgbClr val="CC6600"/>
        </a:accent1>
        <a:accent2>
          <a:srgbClr val="FF9900"/>
        </a:accent2>
        <a:accent3>
          <a:srgbClr val="CAB8AD"/>
        </a:accent3>
        <a:accent4>
          <a:srgbClr val="C8C8C8"/>
        </a:accent4>
        <a:accent5>
          <a:srgbClr val="E2B8AA"/>
        </a:accent5>
        <a:accent6>
          <a:srgbClr val="E78A00"/>
        </a:accent6>
        <a:hlink>
          <a:srgbClr val="CC3300"/>
        </a:hlink>
        <a:folHlink>
          <a:srgbClr val="CA956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 biznesowy 5">
        <a:dk1>
          <a:srgbClr val="001428"/>
        </a:dk1>
        <a:lt1>
          <a:srgbClr val="DDDDDD"/>
        </a:lt1>
        <a:dk2>
          <a:srgbClr val="336699"/>
        </a:dk2>
        <a:lt2>
          <a:srgbClr val="CCFFCC"/>
        </a:lt2>
        <a:accent1>
          <a:srgbClr val="009999"/>
        </a:accent1>
        <a:accent2>
          <a:srgbClr val="8263A2"/>
        </a:accent2>
        <a:accent3>
          <a:srgbClr val="ADB8CA"/>
        </a:accent3>
        <a:accent4>
          <a:srgbClr val="BDBDBD"/>
        </a:accent4>
        <a:accent5>
          <a:srgbClr val="AACACA"/>
        </a:accent5>
        <a:accent6>
          <a:srgbClr val="755992"/>
        </a:accent6>
        <a:hlink>
          <a:srgbClr val="0665C6"/>
        </a:hlink>
        <a:folHlink>
          <a:srgbClr val="699BC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Plan</Template>
  <TotalTime>6</TotalTime>
  <Words>326</Words>
  <Application>Microsoft PowerPoint</Application>
  <PresentationFormat>Pokaz na ekranie (4:3)</PresentationFormat>
  <Paragraphs>84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6" baseType="lpstr">
      <vt:lpstr>Times New Roman</vt:lpstr>
      <vt:lpstr>Wingdings</vt:lpstr>
      <vt:lpstr>Arial</vt:lpstr>
      <vt:lpstr>Plan biznesowy</vt:lpstr>
      <vt:lpstr>plan biznesowy</vt:lpstr>
      <vt:lpstr>Określenie zamierzeń</vt:lpstr>
      <vt:lpstr>Zespół</vt:lpstr>
      <vt:lpstr>Przedstawienie rynku</vt:lpstr>
      <vt:lpstr>Perspektywy</vt:lpstr>
      <vt:lpstr>Koncepcja działalności firmy</vt:lpstr>
      <vt:lpstr>Konkurencja</vt:lpstr>
      <vt:lpstr>Cele i zamierzenia</vt:lpstr>
      <vt:lpstr>Plan finansowy</vt:lpstr>
      <vt:lpstr>Wymagania dotyczące zasobów</vt:lpstr>
      <vt:lpstr>Zagrożenia i zyski</vt:lpstr>
      <vt:lpstr>Zagadnienia kluczowe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Rafał</dc:creator>
  <cp:lastModifiedBy>Rafał</cp:lastModifiedBy>
  <cp:revision>1</cp:revision>
  <cp:lastPrinted>1601-01-01T00:00:00Z</cp:lastPrinted>
  <dcterms:created xsi:type="dcterms:W3CDTF">1601-01-01T00:00:00Z</dcterms:created>
  <dcterms:modified xsi:type="dcterms:W3CDTF">2010-09-27T15:07:24Z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  <property fmtid="{D5CDD505-2E9C-101B-9397-08002B2CF9AE}" pid="3" name="LCID">
    <vt:i4>1045</vt:i4>
  </property>
</Properties>
</file>