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Kolory" id="{02E92774-7AF2-4C83-B683-B70EC5E993C8}">
          <p14:sldIdLst>
            <p14:sldId id="256"/>
            <p14:sldId id="257"/>
            <p14:sldId id="258"/>
            <p14:sldId id="259"/>
            <p14:sldId id="260"/>
            <p14:sldId id="261"/>
            <p14:sldId id="262"/>
            <p14:sldId id="263"/>
            <p14:sldId id="264"/>
            <p14:sldId id="265"/>
            <p14:sldId id="266"/>
            <p14:sldId id="267"/>
            <p14:sldId id="268"/>
            <p14:sldId id="269"/>
            <p14:sldId id="270"/>
            <p14:sldId id="271"/>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9" autoAdjust="0"/>
    <p:restoredTop sz="94660"/>
  </p:normalViewPr>
  <p:slideViewPr>
    <p:cSldViewPr snapToGrid="0">
      <p:cViewPr varScale="1">
        <p:scale>
          <a:sx n="86" d="100"/>
          <a:sy n="86" d="100"/>
        </p:scale>
        <p:origin x="28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pl-PL"/>
              <a:t>Kliknij, aby edytować styl</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7917E1AB-6970-412F-B51C-0179D4FEEA4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9279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pl-PL"/>
              <a:t>Kliknij, aby edytować styl</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9A308459-678E-4508-9734-B9EE48C6B16A}" type="datetimeFigureOut">
              <a:rPr lang="en-US" smtClean="0"/>
              <a:t>6/22/2022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7E1AB-6970-412F-B51C-0179D4FEEA48}" type="slidenum">
              <a:rPr lang="en-US" smtClean="0"/>
              <a:t>‹#›</a:t>
            </a:fld>
            <a:endParaRPr lang="en-US"/>
          </a:p>
        </p:txBody>
      </p:sp>
    </p:spTree>
    <p:extLst>
      <p:ext uri="{BB962C8B-B14F-4D97-AF65-F5344CB8AC3E}">
        <p14:creationId xmlns:p14="http://schemas.microsoft.com/office/powerpoint/2010/main" val="3197454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pl-PL"/>
              <a:t>Kliknij, aby edytować styl</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0667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pl-PL"/>
              <a:t>Kliknij, aby edytować styl</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08022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pl-PL"/>
              <a:t>Kliknij, aby edytować styl</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spTree>
    <p:extLst>
      <p:ext uri="{BB962C8B-B14F-4D97-AF65-F5344CB8AC3E}">
        <p14:creationId xmlns:p14="http://schemas.microsoft.com/office/powerpoint/2010/main" val="1097614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arta nazwy cytatu">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pl-PL"/>
              <a:t>Kliknij, aby edytować styl</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2368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wda lub fałsz">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pl-PL"/>
              <a:t>Kliknij, aby edytować styl</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6045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ncho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88703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3063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ytuł i tekst">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08706F2-E8BA-02AD-DB5C-55AA5C785009}"/>
              </a:ext>
            </a:extLst>
          </p:cNvPr>
          <p:cNvSpPr>
            <a:spLocks noGrp="1"/>
          </p:cNvSpPr>
          <p:nvPr>
            <p:ph type="title"/>
          </p:nvPr>
        </p:nvSpPr>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1864DB95-48D5-1324-DD14-3EF779DF2AB0}"/>
              </a:ext>
            </a:extLst>
          </p:cNvPr>
          <p:cNvSpPr>
            <a:spLocks noGrp="1"/>
          </p:cNvSpPr>
          <p:nvPr>
            <p:ph type="body"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9A1694DA-095B-C0F5-B9C8-5510B0AC1247}"/>
              </a:ext>
            </a:extLst>
          </p:cNvPr>
          <p:cNvSpPr>
            <a:spLocks noGrp="1"/>
          </p:cNvSpPr>
          <p:nvPr>
            <p:ph type="dt" sz="half" idx="10"/>
          </p:nvPr>
        </p:nvSpPr>
        <p:spPr/>
        <p:txBody>
          <a:bodyPr/>
          <a:lstStyle/>
          <a:p>
            <a:fld id="{ADE3D746-9BE9-4AD9-A8EC-80A6979DB2F5}" type="datetimeFigureOut">
              <a:rPr lang="en-US" smtClean="0"/>
              <a:t>6/22/2022</a:t>
            </a:fld>
            <a:endParaRPr lang="en-US"/>
          </a:p>
        </p:txBody>
      </p:sp>
      <p:sp>
        <p:nvSpPr>
          <p:cNvPr id="5" name="Symbol zastępczy stopki 4">
            <a:extLst>
              <a:ext uri="{FF2B5EF4-FFF2-40B4-BE49-F238E27FC236}">
                <a16:creationId xmlns:a16="http://schemas.microsoft.com/office/drawing/2014/main" id="{AC7C4CF8-A9E8-D726-535F-DE851DF53A96}"/>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4BC92552-8635-F5D4-F617-FCC49740A9DE}"/>
              </a:ext>
            </a:extLst>
          </p:cNvPr>
          <p:cNvSpPr>
            <a:spLocks noGrp="1"/>
          </p:cNvSpPr>
          <p:nvPr>
            <p:ph type="sldNum" sz="quarter" idx="12"/>
          </p:nvPr>
        </p:nvSpPr>
        <p:spPr/>
        <p:txBody>
          <a:bodyPr/>
          <a:lstStyle/>
          <a:p>
            <a:fld id="{51213F3F-EC85-4811-B65E-516414A16351}" type="slidenum">
              <a:rPr lang="en-US" smtClean="0"/>
              <a:t>‹#›</a:t>
            </a:fld>
            <a:endParaRPr lang="en-US"/>
          </a:p>
        </p:txBody>
      </p:sp>
    </p:spTree>
    <p:extLst>
      <p:ext uri="{BB962C8B-B14F-4D97-AF65-F5344CB8AC3E}">
        <p14:creationId xmlns:p14="http://schemas.microsoft.com/office/powerpoint/2010/main" val="2080503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spTree>
    <p:extLst>
      <p:ext uri="{BB962C8B-B14F-4D97-AF65-F5344CB8AC3E}">
        <p14:creationId xmlns:p14="http://schemas.microsoft.com/office/powerpoint/2010/main" val="1710719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pl-PL"/>
              <a:t>Kliknij, aby edytować styl</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9A308459-678E-4508-9734-B9EE48C6B16A}" type="datetimeFigureOut">
              <a:rPr lang="en-US" smtClean="0"/>
              <a:t>6/22/2022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E1AB-6970-412F-B51C-0179D4FEEA4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6247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9A308459-678E-4508-9734-B9EE48C6B16A}" type="datetimeFigureOut">
              <a:rPr lang="en-US" smtClean="0"/>
              <a:t>6/22/2022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7E1AB-6970-412F-B51C-0179D4FEEA48}" type="slidenum">
              <a:rPr lang="en-US" smtClean="0"/>
              <a:t>‹#›</a:t>
            </a:fld>
            <a:endParaRPr lang="en-US"/>
          </a:p>
        </p:txBody>
      </p:sp>
    </p:spTree>
    <p:extLst>
      <p:ext uri="{BB962C8B-B14F-4D97-AF65-F5344CB8AC3E}">
        <p14:creationId xmlns:p14="http://schemas.microsoft.com/office/powerpoint/2010/main" val="2629247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a:t>Kliknij, aby edytować styl</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9A308459-678E-4508-9734-B9EE48C6B16A}" type="datetimeFigureOut">
              <a:rPr lang="en-US" smtClean="0"/>
              <a:t>6/22/2022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7E1AB-6970-412F-B51C-0179D4FEEA4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7895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9A308459-678E-4508-9734-B9EE48C6B16A}" type="datetimeFigureOut">
              <a:rPr lang="en-US" smtClean="0"/>
              <a:t>6/22/2022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7E1AB-6970-412F-B51C-0179D4FEEA4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5567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08459-678E-4508-9734-B9EE48C6B16A}" type="datetimeFigureOut">
              <a:rPr lang="en-US" smtClean="0"/>
              <a:t>6/22/2022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17E1AB-6970-412F-B51C-0179D4FEEA48}" type="slidenum">
              <a:rPr lang="en-US" smtClean="0"/>
              <a:t>‹#›</a:t>
            </a:fld>
            <a:endParaRPr lang="en-US"/>
          </a:p>
        </p:txBody>
      </p:sp>
    </p:spTree>
    <p:extLst>
      <p:ext uri="{BB962C8B-B14F-4D97-AF65-F5344CB8AC3E}">
        <p14:creationId xmlns:p14="http://schemas.microsoft.com/office/powerpoint/2010/main" val="3566506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pl-PL"/>
              <a:t>Kliknij, aby edytować styl</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9A308459-678E-4508-9734-B9EE48C6B16A}" type="datetimeFigureOut">
              <a:rPr lang="en-US" smtClean="0"/>
              <a:t>6/22/2022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7E1AB-6970-412F-B51C-0179D4FEEA4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2028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pl-PL"/>
              <a:t>Kliknij, aby edytować styl</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9A308459-678E-4508-9734-B9EE48C6B16A}" type="datetimeFigureOut">
              <a:rPr lang="en-US" smtClean="0"/>
              <a:t>6/22/2022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17E1AB-6970-412F-B51C-0179D4FEEA48}" type="slidenum">
              <a:rPr lang="en-US" smtClean="0"/>
              <a:t>‹#›</a:t>
            </a:fld>
            <a:endParaRPr lang="en-US"/>
          </a:p>
        </p:txBody>
      </p:sp>
    </p:spTree>
    <p:extLst>
      <p:ext uri="{BB962C8B-B14F-4D97-AF65-F5344CB8AC3E}">
        <p14:creationId xmlns:p14="http://schemas.microsoft.com/office/powerpoint/2010/main" val="332131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A308459-678E-4508-9734-B9EE48C6B16A}" type="datetimeFigureOut">
              <a:rPr lang="en-US" smtClean="0"/>
              <a:t>6/22/2022</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17E1AB-6970-412F-B51C-0179D4FEEA48}" type="slidenum">
              <a:rPr lang="en-US" smtClean="0"/>
              <a:t>‹#›</a:t>
            </a:fld>
            <a:endParaRPr lang="en-US"/>
          </a:p>
        </p:txBody>
      </p:sp>
    </p:spTree>
    <p:extLst>
      <p:ext uri="{BB962C8B-B14F-4D97-AF65-F5344CB8AC3E}">
        <p14:creationId xmlns:p14="http://schemas.microsoft.com/office/powerpoint/2010/main" val="1933991977"/>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4A7D82E-CFF8-B1BF-458A-80D205C864D4}"/>
              </a:ext>
            </a:extLst>
          </p:cNvPr>
          <p:cNvSpPr>
            <a:spLocks noGrp="1"/>
          </p:cNvSpPr>
          <p:nvPr>
            <p:ph type="ctrTitle"/>
          </p:nvPr>
        </p:nvSpPr>
        <p:spPr/>
        <p:txBody>
          <a:bodyPr/>
          <a:lstStyle/>
          <a:p>
            <a:r>
              <a:rPr lang="pl-PL" b="0" i="0" u="none" strike="noStrike" kern="1400" baseline="0" dirty="0">
                <a:latin typeface="Times New Roman" panose="02020603050405020304" pitchFamily="18" charset="0"/>
              </a:rPr>
              <a:t>Kolor w architekturze wnętrz</a:t>
            </a:r>
            <a:endParaRPr lang="en-US" dirty="0"/>
          </a:p>
        </p:txBody>
      </p:sp>
      <p:sp>
        <p:nvSpPr>
          <p:cNvPr id="3" name="Podtytuł 2">
            <a:extLst>
              <a:ext uri="{FF2B5EF4-FFF2-40B4-BE49-F238E27FC236}">
                <a16:creationId xmlns:a16="http://schemas.microsoft.com/office/drawing/2014/main" id="{12B9B44B-EE99-0B38-46E8-F9387067825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24071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823DB29-9606-5F96-2AD0-19064E770624}"/>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Fioletowy </a:t>
            </a:r>
          </a:p>
        </p:txBody>
      </p:sp>
      <p:sp>
        <p:nvSpPr>
          <p:cNvPr id="3" name="Symbol zastępczy tekstu 2">
            <a:extLst>
              <a:ext uri="{FF2B5EF4-FFF2-40B4-BE49-F238E27FC236}">
                <a16:creationId xmlns:a16="http://schemas.microsoft.com/office/drawing/2014/main" id="{D2414EED-8500-D04C-2FEE-7B04D9A7F649}"/>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kolor ekskluzywny i dostojny – łączy czerwień i błękit, korzystnie wpływa na układ nerwowy, stymuluje.</a:t>
            </a:r>
          </a:p>
        </p:txBody>
      </p:sp>
    </p:spTree>
    <p:extLst>
      <p:ext uri="{BB962C8B-B14F-4D97-AF65-F5344CB8AC3E}">
        <p14:creationId xmlns:p14="http://schemas.microsoft.com/office/powerpoint/2010/main" val="695380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1C2E63F-89C0-18E5-FFC1-583C52102A10}"/>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Różowy </a:t>
            </a:r>
          </a:p>
        </p:txBody>
      </p:sp>
      <p:sp>
        <p:nvSpPr>
          <p:cNvPr id="3" name="Symbol zastępczy tekstu 2">
            <a:extLst>
              <a:ext uri="{FF2B5EF4-FFF2-40B4-BE49-F238E27FC236}">
                <a16:creationId xmlns:a16="http://schemas.microsoft.com/office/drawing/2014/main" id="{0D499B3F-5B1C-8A54-28CA-EEA8193BFABD}"/>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połączenie czerwieni i bieli. Wyraża stałość, umiarkowanie, panowanie nad sobą.</a:t>
            </a:r>
          </a:p>
        </p:txBody>
      </p:sp>
    </p:spTree>
    <p:extLst>
      <p:ext uri="{BB962C8B-B14F-4D97-AF65-F5344CB8AC3E}">
        <p14:creationId xmlns:p14="http://schemas.microsoft.com/office/powerpoint/2010/main" val="3942749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F98A5D1-E9F9-64B8-1926-AE605E043AA9}"/>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Żółty </a:t>
            </a:r>
          </a:p>
        </p:txBody>
      </p:sp>
      <p:sp>
        <p:nvSpPr>
          <p:cNvPr id="3" name="Symbol zastępczy tekstu 2">
            <a:extLst>
              <a:ext uri="{FF2B5EF4-FFF2-40B4-BE49-F238E27FC236}">
                <a16:creationId xmlns:a16="http://schemas.microsoft.com/office/drawing/2014/main" id="{AE423FDF-642E-6C8C-CE45-DD9ADE5EA087}"/>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kolor nauki, intelektu i optymizmu. Dobry do kuchni i jadalni. </a:t>
            </a:r>
          </a:p>
        </p:txBody>
      </p:sp>
    </p:spTree>
    <p:extLst>
      <p:ext uri="{BB962C8B-B14F-4D97-AF65-F5344CB8AC3E}">
        <p14:creationId xmlns:p14="http://schemas.microsoft.com/office/powerpoint/2010/main" val="348681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89B3A9E-FF09-32E1-92A4-007C54E0724F}"/>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Brązowy i jego odcienie </a:t>
            </a:r>
          </a:p>
        </p:txBody>
      </p:sp>
      <p:sp>
        <p:nvSpPr>
          <p:cNvPr id="3" name="Symbol zastępczy tekstu 2">
            <a:extLst>
              <a:ext uri="{FF2B5EF4-FFF2-40B4-BE49-F238E27FC236}">
                <a16:creationId xmlns:a16="http://schemas.microsoft.com/office/drawing/2014/main" id="{A9A51693-523B-1BEF-87CE-A551820569A8}"/>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pożądane w każdym wnętrzu, jednak najmniej w sypialni.</a:t>
            </a:r>
          </a:p>
        </p:txBody>
      </p:sp>
    </p:spTree>
    <p:extLst>
      <p:ext uri="{BB962C8B-B14F-4D97-AF65-F5344CB8AC3E}">
        <p14:creationId xmlns:p14="http://schemas.microsoft.com/office/powerpoint/2010/main" val="2540472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BB70B67-D4DC-1A68-5996-5A7326794AA4}"/>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Zielony</a:t>
            </a:r>
          </a:p>
        </p:txBody>
      </p:sp>
      <p:sp>
        <p:nvSpPr>
          <p:cNvPr id="3" name="Symbol zastępczy tekstu 2">
            <a:extLst>
              <a:ext uri="{FF2B5EF4-FFF2-40B4-BE49-F238E27FC236}">
                <a16:creationId xmlns:a16="http://schemas.microsoft.com/office/drawing/2014/main" id="{75013C48-F725-CDB0-A5CC-B4825FCEC833}"/>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kolor spokoju, równowagi i skupienia. Odpręża, uspokaja, relaksuje. Idealny do gabinetów i bibliotek </a:t>
            </a:r>
          </a:p>
          <a:p>
            <a:pPr marR="0" lvl="0" rtl="0"/>
            <a:endParaRPr lang="pl-PL" b="0" i="0" u="none" strike="noStrike" baseline="0">
              <a:solidFill>
                <a:srgbClr val="365F91"/>
              </a:solidFill>
              <a:latin typeface="Times New Roman" panose="02020603050405020304" pitchFamily="18" charset="0"/>
            </a:endParaRPr>
          </a:p>
        </p:txBody>
      </p:sp>
    </p:spTree>
    <p:extLst>
      <p:ext uri="{BB962C8B-B14F-4D97-AF65-F5344CB8AC3E}">
        <p14:creationId xmlns:p14="http://schemas.microsoft.com/office/powerpoint/2010/main" val="4195855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D43FD38-B8C0-B74A-FF4C-3EEC8F982134}"/>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Pomarańczowy</a:t>
            </a:r>
          </a:p>
        </p:txBody>
      </p:sp>
      <p:sp>
        <p:nvSpPr>
          <p:cNvPr id="3" name="Symbol zastępczy tekstu 2">
            <a:extLst>
              <a:ext uri="{FF2B5EF4-FFF2-40B4-BE49-F238E27FC236}">
                <a16:creationId xmlns:a16="http://schemas.microsoft.com/office/drawing/2014/main" id="{D2081911-3ACB-1BD2-BD2D-3D2FC23D2D21}"/>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łączy zalety żółtego i czerwonego, wzmacnia psychikę, delikatnie pobudza.</a:t>
            </a:r>
          </a:p>
        </p:txBody>
      </p:sp>
    </p:spTree>
    <p:extLst>
      <p:ext uri="{BB962C8B-B14F-4D97-AF65-F5344CB8AC3E}">
        <p14:creationId xmlns:p14="http://schemas.microsoft.com/office/powerpoint/2010/main" val="1216107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7DC3190-1857-5853-19A0-5AA6994F2195}"/>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Szary</a:t>
            </a:r>
          </a:p>
        </p:txBody>
      </p:sp>
      <p:sp>
        <p:nvSpPr>
          <p:cNvPr id="3" name="Symbol zastępczy tekstu 2">
            <a:extLst>
              <a:ext uri="{FF2B5EF4-FFF2-40B4-BE49-F238E27FC236}">
                <a16:creationId xmlns:a16="http://schemas.microsoft.com/office/drawing/2014/main" id="{4CF1C080-AA74-EBDF-1B05-155456BC9107}"/>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wydobywa przedmioty o intensywnych barwach, jest dla nich doskonałym tłem.</a:t>
            </a:r>
          </a:p>
        </p:txBody>
      </p:sp>
    </p:spTree>
    <p:extLst>
      <p:ext uri="{BB962C8B-B14F-4D97-AF65-F5344CB8AC3E}">
        <p14:creationId xmlns:p14="http://schemas.microsoft.com/office/powerpoint/2010/main" val="3857882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40E710A-A988-5A6E-7DA7-6E6892286B6B}"/>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Czarny</a:t>
            </a:r>
          </a:p>
        </p:txBody>
      </p:sp>
      <p:sp>
        <p:nvSpPr>
          <p:cNvPr id="3" name="Symbol zastępczy tekstu 2">
            <a:extLst>
              <a:ext uri="{FF2B5EF4-FFF2-40B4-BE49-F238E27FC236}">
                <a16:creationId xmlns:a16="http://schemas.microsoft.com/office/drawing/2014/main" id="{27DCF740-CC4D-C269-7BD0-8AC2CC3B9B89}"/>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niewielkie płaszczyzny czerni podkreślają intensywność sąsiadującej barwy. </a:t>
            </a:r>
          </a:p>
        </p:txBody>
      </p:sp>
    </p:spTree>
    <p:extLst>
      <p:ext uri="{BB962C8B-B14F-4D97-AF65-F5344CB8AC3E}">
        <p14:creationId xmlns:p14="http://schemas.microsoft.com/office/powerpoint/2010/main" val="3491222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68C02A4-6391-AFEC-6A17-B671770E4743}"/>
              </a:ext>
            </a:extLst>
          </p:cNvPr>
          <p:cNvSpPr>
            <a:spLocks noGrp="1"/>
          </p:cNvSpPr>
          <p:nvPr>
            <p:ph type="title"/>
          </p:nvPr>
        </p:nvSpPr>
        <p:spPr/>
        <p:txBody>
          <a:bodyPr/>
          <a:lstStyle/>
          <a:p>
            <a:pPr marR="0" rtl="0"/>
            <a:r>
              <a:rPr lang="pl-PL" b="0" i="0" u="none" strike="noStrike" kern="1400" baseline="0" dirty="0">
                <a:latin typeface="Times New Roman" panose="02020603050405020304" pitchFamily="18" charset="0"/>
              </a:rPr>
              <a:t>Wprowadzenie</a:t>
            </a:r>
          </a:p>
        </p:txBody>
      </p:sp>
      <p:sp>
        <p:nvSpPr>
          <p:cNvPr id="3" name="Symbol zastępczy tekstu 2">
            <a:extLst>
              <a:ext uri="{FF2B5EF4-FFF2-40B4-BE49-F238E27FC236}">
                <a16:creationId xmlns:a16="http://schemas.microsoft.com/office/drawing/2014/main" id="{662BF8C2-1E55-54F7-2ABB-6951D880A420}"/>
              </a:ext>
            </a:extLst>
          </p:cNvPr>
          <p:cNvSpPr>
            <a:spLocks noGrp="1"/>
          </p:cNvSpPr>
          <p:nvPr>
            <p:ph type="body" idx="1"/>
          </p:nvPr>
        </p:nvSpPr>
        <p:spPr/>
        <p:txBody>
          <a:bodyPr>
            <a:normAutofit fontScale="70000" lnSpcReduction="20000"/>
          </a:bodyPr>
          <a:lstStyle/>
          <a:p>
            <a:pPr marR="0" lvl="0" rtl="0"/>
            <a:r>
              <a:rPr lang="pl-PL" b="0" i="0" u="none" strike="noStrike" baseline="0" dirty="0">
                <a:solidFill>
                  <a:srgbClr val="365F91"/>
                </a:solidFill>
                <a:latin typeface="Times New Roman" panose="02020603050405020304" pitchFamily="18" charset="0"/>
              </a:rPr>
              <a:t>Kolory odbieramy subiektywnie, dlatego też powinniśmy je dobierać zgodnie z naszymi upodobaniami, potrzebami i panującą modą. Nie należy jednak zapominać o psychologicznych i optycznych właściwościach barw. Mając na uwadze właściwości jakie posiadają kolory, zastosowanie określonego koloru w pomieszczeniu powinniśmy uzależniać od przeznaczenia tego pomieszczenia, jego funkcji, wielkości, a także panującego w nim natężenia światła. Czasem kolor ma pobudzać, czasem uspokajać, a czasem mobilizować i sprzyjać koncentracji. Może również pobudzać apetyt. Przy pomocy koloru możemy modyfikować optycznie wnętrze, rozszerzać je, zwężać, podwyższać lub obniżać, a nawet wydzielać strefy poszczególnych czynności. Kolor ma materialny wpływ na naszą przestrzeń.</a:t>
            </a:r>
          </a:p>
          <a:p>
            <a:pPr marR="0" lvl="0" rtl="0"/>
            <a:endParaRPr lang="pl-PL" b="0" i="0" u="none" strike="noStrike" baseline="0" dirty="0">
              <a:solidFill>
                <a:srgbClr val="365F91"/>
              </a:solidFill>
              <a:latin typeface="Times New Roman" panose="02020603050405020304" pitchFamily="18" charset="0"/>
            </a:endParaRPr>
          </a:p>
          <a:p>
            <a:pPr marR="0" lvl="0" rtl="0"/>
            <a:r>
              <a:rPr lang="pl-PL" b="0" i="0" u="none" strike="noStrike" baseline="0" dirty="0">
                <a:solidFill>
                  <a:srgbClr val="365F91"/>
                </a:solidFill>
                <a:latin typeface="Times New Roman" panose="02020603050405020304" pitchFamily="18" charset="0"/>
              </a:rPr>
              <a:t>Należy pamiętać, że barwy we wnętrzu to nie tylko ściany ale również podłoga, meble i inne dodatki tj. zasłony, tapicerka mebli, wykładziny czy dywany. Wszystkie te elementy powinny tworzyć we wnętrzu spójną kolorystycznie całość.</a:t>
            </a:r>
          </a:p>
        </p:txBody>
      </p:sp>
    </p:spTree>
    <p:extLst>
      <p:ext uri="{BB962C8B-B14F-4D97-AF65-F5344CB8AC3E}">
        <p14:creationId xmlns:p14="http://schemas.microsoft.com/office/powerpoint/2010/main" val="4234637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8983AE-FBD7-6490-0E95-6AD03FB4FC57}"/>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Barwy zgodne z temperamentem.</a:t>
            </a:r>
          </a:p>
        </p:txBody>
      </p:sp>
      <p:sp>
        <p:nvSpPr>
          <p:cNvPr id="3" name="Symbol zastępczy tekstu 2">
            <a:extLst>
              <a:ext uri="{FF2B5EF4-FFF2-40B4-BE49-F238E27FC236}">
                <a16:creationId xmlns:a16="http://schemas.microsoft.com/office/drawing/2014/main" id="{A084F96D-8005-ED25-9FB8-018683D44725}"/>
              </a:ext>
            </a:extLst>
          </p:cNvPr>
          <p:cNvSpPr>
            <a:spLocks noGrp="1"/>
          </p:cNvSpPr>
          <p:nvPr>
            <p:ph type="body" idx="1"/>
          </p:nvPr>
        </p:nvSpPr>
        <p:spPr/>
        <p:txBody>
          <a:bodyPr>
            <a:normAutofit fontScale="85000" lnSpcReduction="20000"/>
          </a:bodyPr>
          <a:lstStyle/>
          <a:p>
            <a:pPr marR="0" lvl="0" rtl="0"/>
            <a:r>
              <a:rPr lang="pl-PL" b="0" i="0" u="none" strike="noStrike" baseline="0">
                <a:solidFill>
                  <a:srgbClr val="365F91"/>
                </a:solidFill>
                <a:latin typeface="Times New Roman" panose="02020603050405020304" pitchFamily="18" charset="0"/>
              </a:rPr>
              <a:t>Psychologiczne oddziaływanie koloru ma związek z tym wszystkim co nas otacza. Ma ono również silny związek ze skojarzeniami, które utrwalamy od pierwszych chwil życia. Kolor jest życiem, ekspresją, stymuluje nasz organizm. Ale zdarza się, iż oddziałuje na nas destruktywnie. Dlatego też wybierając barwy powinniśmy się zastanowić nad skojarzeniami i reakcjami, jakie wywołują w nas określone kolory. Generalnie barwy ciepłe, takie jak żółty, pomarańczowy, czerwony pobudzają, a barwy zimne - fioletowy, niebieski, zielony - uspokajają. Na odbiór wnętrza i jego estetykę mają również wpływ użyte zestawienia kolorystyczne i kompozycje. Pionowe i poziome pasy, bordiury, figury geometryczne, czy też faktury potrafią diametralnie zmienić odbiór kolorystyki wnętrza. Umiejętna kompozycja kolorystyczna w znacznym stopniu decyduje o estetyce i harmonii wnętrza. Wpływa tym samym na poprawę naszego samopoczucia i zwiększa przyjemność z przebywania w danym pomieszczeniu.</a:t>
            </a:r>
          </a:p>
        </p:txBody>
      </p:sp>
    </p:spTree>
    <p:extLst>
      <p:ext uri="{BB962C8B-B14F-4D97-AF65-F5344CB8AC3E}">
        <p14:creationId xmlns:p14="http://schemas.microsoft.com/office/powerpoint/2010/main" val="1549103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2579CD-CACB-391D-16C9-69C7FB5E408C}"/>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Natura koloru.</a:t>
            </a:r>
          </a:p>
        </p:txBody>
      </p:sp>
      <p:sp>
        <p:nvSpPr>
          <p:cNvPr id="3" name="Symbol zastępczy tekstu 2">
            <a:extLst>
              <a:ext uri="{FF2B5EF4-FFF2-40B4-BE49-F238E27FC236}">
                <a16:creationId xmlns:a16="http://schemas.microsoft.com/office/drawing/2014/main" id="{53273F34-6D24-80ED-9EFC-2C626C271ACF}"/>
              </a:ext>
            </a:extLst>
          </p:cNvPr>
          <p:cNvSpPr>
            <a:spLocks noGrp="1"/>
          </p:cNvSpPr>
          <p:nvPr>
            <p:ph type="body" idx="1"/>
          </p:nvPr>
        </p:nvSpPr>
        <p:spPr/>
        <p:txBody>
          <a:bodyPr>
            <a:normAutofit fontScale="55000" lnSpcReduction="20000"/>
          </a:bodyPr>
          <a:lstStyle/>
          <a:p>
            <a:pPr marR="0" lvl="0" rtl="0"/>
            <a:r>
              <a:rPr lang="pl-PL" b="0" i="0" u="none" strike="noStrike" baseline="0">
                <a:solidFill>
                  <a:srgbClr val="365F91"/>
                </a:solidFill>
                <a:latin typeface="Times New Roman" panose="02020603050405020304" pitchFamily="18" charset="0"/>
              </a:rPr>
              <a:t>Każdy kolor ma swoją naturę, co wykorzystywane jest od medycyny po architekturę. Dobierając barwy należy się kierować zasadami dotyczącymi łączenia koloru ze światłem. Światło ma bowiem decydujący wpływ na odbiór kolorów. Barwy jasne, pastelowe odbijają światło nadając wnętrzu wrażenie wielkości i przestronności. Dlatego też dobrze jest stosować je we wnętrzach mniejszych. Jeżeli jednak zdecydujemy się na zastosowanie barw ciemnych, to pomoże nam to uzyskać w takim wnętrzu wrażenie intymności. Ciemne, nasycone kolory pochłaniają więcej światła i przy gorszych warunkach oświetleniowych wydają się ciemniejsze. Dlatego też dobrze prezentują się w jasnych, nasłonecznionych wnętrzach, gdzie naturalne światło wydobywa ich naturę. </a:t>
            </a:r>
          </a:p>
          <a:p>
            <a:pPr marR="0" lvl="0" rtl="0"/>
            <a:r>
              <a:rPr lang="pl-PL" b="0" i="0" u="none" strike="noStrike" baseline="0">
                <a:solidFill>
                  <a:srgbClr val="365F91"/>
                </a:solidFill>
                <a:latin typeface="Times New Roman" panose="02020603050405020304" pitchFamily="18" charset="0"/>
              </a:rPr>
              <a:t>Powinniśmy przy tym wszystkim pamiętać, że kolory muszą się prezentować równie efektownie przy świetle naturalnym, jak i sztucznym. Dodatkowym czynnikiem na który powinniśmy zwrócić uwagę przy dobieraniu nasycenia stosowanych kolorów i kompozycji kolorystycznych jest usytuowanie wnętrza względem słońca. W pokojach zwróconych na wschód i południe, kolory powinny być bardziej intensywne, aby nie wyglądały na bardziej rozbielone od tych stosowanych w pokojach północno-zachodnich. Pokoje wychodzące na północ, gdzie światło jest mniej intensywne powinny być pomalowane w kolorach jasnych, pochodnych żółtego, rozświetlających wnętrze. Od strony południowej, gdzie światło jest obecne przez cały dzień swobodnie możemy zastosować ciemniejsze, nasycone barwy. Warto jeszcze zwrócić uwagę na to, iż inaczej zachowują się kolory we wnętrzach znajdujących się na wysokich kondygnacjach. Tam przestrzeń przed oknami jest widoczna aż po horyzont i niebieska poświata nieba bardzo mocno wpływa na odbiór kolorów w ciągu dnia.Na odbiór koloru ma również wpływ rodzaj powierzchni, na której został on zastosowany. Na powierzchniach gładkich kolor będzie sprawiał wrażenie jaśniejszego, a na chropowatych, fakturowych – ciemniejszego i mniej intensywnego. Z kolei kolor położony na powierzchni matowej wyda się cieplejszy, a na polerowanej – zimny, odbijający inne kolory.</a:t>
            </a:r>
          </a:p>
        </p:txBody>
      </p:sp>
    </p:spTree>
    <p:extLst>
      <p:ext uri="{BB962C8B-B14F-4D97-AF65-F5344CB8AC3E}">
        <p14:creationId xmlns:p14="http://schemas.microsoft.com/office/powerpoint/2010/main" val="2936208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9BD2EFE-FC87-F097-C86E-4E823C494DE1}"/>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Plastyczny obraz przestrzeni</a:t>
            </a:r>
          </a:p>
        </p:txBody>
      </p:sp>
      <p:sp>
        <p:nvSpPr>
          <p:cNvPr id="3" name="Symbol zastępczy tekstu 2">
            <a:extLst>
              <a:ext uri="{FF2B5EF4-FFF2-40B4-BE49-F238E27FC236}">
                <a16:creationId xmlns:a16="http://schemas.microsoft.com/office/drawing/2014/main" id="{09E339FD-F283-0F4B-2F2F-6B34E1DE05EF}"/>
              </a:ext>
            </a:extLst>
          </p:cNvPr>
          <p:cNvSpPr>
            <a:spLocks noGrp="1"/>
          </p:cNvSpPr>
          <p:nvPr>
            <p:ph type="body" idx="1"/>
          </p:nvPr>
        </p:nvSpPr>
        <p:spPr/>
        <p:txBody>
          <a:bodyPr>
            <a:normAutofit fontScale="55000" lnSpcReduction="20000"/>
          </a:bodyPr>
          <a:lstStyle/>
          <a:p>
            <a:pPr marR="0" lvl="0" rtl="0"/>
            <a:r>
              <a:rPr lang="pl-PL" b="0" i="0" u="none" strike="noStrike" baseline="0">
                <a:solidFill>
                  <a:srgbClr val="365F91"/>
                </a:solidFill>
                <a:latin typeface="Times New Roman" panose="02020603050405020304" pitchFamily="18" charset="0"/>
              </a:rPr>
              <a:t>     Uniwersalnym tłem dla innych kolorów jest neutralna biel. Rozszczepiona w pryzmacie daje nam pełną gamę kolorystyczną, a zastosowana na ścianach pozwala w bezpieczny sposób zestawiać różne przedmioty zarówno w wymiarze kolorystycznym, jak i stylistycznym. Pomieszczenia pomalowane na biało wydają się optycznie większe. Biel budzi skojarzenia z porządkiem i równowagą. Jednakże zastosowanie bieli w całym wnętrzu, na zbyt dużych powierzchniach stwarza wrażenie zimna, chłodu i braku przytulności. Biały kolor ścian kontrastuje wtedy z meblami i podłogą, wyostrza nasze postrzeganie kształtu i jakości elementów we wnętrzu. Biel na dużych powierzchniach jest sterylna i chłodna. Wciąż jednak w takiej właśnie postaci stosujemy ją w naszych pomieszczeniach.</a:t>
            </a:r>
          </a:p>
          <a:p>
            <a:pPr marR="0" lvl="0" rtl="0"/>
            <a:r>
              <a:rPr lang="pl-PL" b="0" i="0" u="none" strike="noStrike" baseline="0">
                <a:solidFill>
                  <a:srgbClr val="365F91"/>
                </a:solidFill>
                <a:latin typeface="Times New Roman" panose="02020603050405020304" pitchFamily="18" charset="0"/>
              </a:rPr>
              <a:t>Dobrze jest natomiast wykorzystywać biel jako dodatek, kontrast wydobywający rzeczywisty kolor. Biel jest bowiem idealnym partnerem dla pozostałych kolorów. Dobre wizualnie efekty dają białe pasy – pionowe i poziome, rozdzielające różne kolory lub zbyt zlewające się odcienie. Biel sprawia, iż różne odcienie kolorów idealnie ze sobą współgrają. Ciekawą kompozycję i wrażenie spójności tworzy we wnętrzu powiązanie białych płaszczyzn z układem sufitów podwieszanych lub układem podłóg. Biel może być również dobrym tłem dla szczególnego przedmiotu we wnętrzu – obrazu wiszącego na ścianie, rzeźby, ciekawego kinkietu lub po prostu tłem dla zieleni (biel jest najlepszym tłem dla zieleni). </a:t>
            </a:r>
          </a:p>
          <a:p>
            <a:pPr marR="0" lvl="0" rtl="0"/>
            <a:r>
              <a:rPr lang="pl-PL" b="0" i="0" u="none" strike="noStrike" baseline="0">
                <a:solidFill>
                  <a:srgbClr val="365F91"/>
                </a:solidFill>
                <a:latin typeface="Times New Roman" panose="02020603050405020304" pitchFamily="18" charset="0"/>
              </a:rPr>
              <a:t>Łatwo podejmujemy decyzję o zakupie kolorowych, często nie pasujących do siebie dodatków, natomiast decyzja o wyborze koloru ścian przychodzi nam z wielką trudnością. Obawiamy się, że ten wybór zupełnie nie spełni naszych oczekiwań. Warto jednak spróbować, mając na uwadze to, iż kolor dekoruje i jego brak we wnętrzu zubaża je, wysuwając na plan pierwszy kolor podłogi i mebli. </a:t>
            </a:r>
          </a:p>
        </p:txBody>
      </p:sp>
    </p:spTree>
    <p:extLst>
      <p:ext uri="{BB962C8B-B14F-4D97-AF65-F5344CB8AC3E}">
        <p14:creationId xmlns:p14="http://schemas.microsoft.com/office/powerpoint/2010/main" val="1948115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0609047-E9D9-D111-9064-63DB80B108E4}"/>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Kolor zgodnie z zasadami.</a:t>
            </a:r>
          </a:p>
        </p:txBody>
      </p:sp>
      <p:sp>
        <p:nvSpPr>
          <p:cNvPr id="3" name="Symbol zastępczy tekstu 2">
            <a:extLst>
              <a:ext uri="{FF2B5EF4-FFF2-40B4-BE49-F238E27FC236}">
                <a16:creationId xmlns:a16="http://schemas.microsoft.com/office/drawing/2014/main" id="{5D7637D2-4B4A-2649-754D-B0B7DD056EE0}"/>
              </a:ext>
            </a:extLst>
          </p:cNvPr>
          <p:cNvSpPr>
            <a:spLocks noGrp="1"/>
          </p:cNvSpPr>
          <p:nvPr>
            <p:ph type="body" idx="1"/>
          </p:nvPr>
        </p:nvSpPr>
        <p:spPr/>
        <p:txBody>
          <a:bodyPr>
            <a:normAutofit lnSpcReduction="10000"/>
          </a:bodyPr>
          <a:lstStyle/>
          <a:p>
            <a:pPr marR="0" lvl="0" rtl="0"/>
            <a:r>
              <a:rPr lang="pl-PL" b="0" i="0" u="none" strike="noStrike" baseline="0">
                <a:solidFill>
                  <a:srgbClr val="365F91"/>
                </a:solidFill>
                <a:latin typeface="Times New Roman" panose="02020603050405020304" pitchFamily="18" charset="0"/>
              </a:rPr>
              <a:t>Człowiek otacza się tymi kolorami, wśród których dobrze się czuje. Zazwyczaj wybór dokonywany jest nieświadomie. Projektując wnętrze mieszkania, czy też domu pragniemy, aby wszystkie znajdujące się w nim przedmioty pasowały do siebie i tworzyły harmonijną całość. </a:t>
            </a:r>
          </a:p>
          <a:p>
            <a:pPr marR="0" lvl="0" rtl="0"/>
            <a:r>
              <a:rPr lang="pl-PL" b="0" i="0" u="none" strike="noStrike" baseline="0">
                <a:solidFill>
                  <a:srgbClr val="365F91"/>
                </a:solidFill>
                <a:latin typeface="Times New Roman" panose="02020603050405020304" pitchFamily="18" charset="0"/>
              </a:rPr>
              <a:t>Istnieją zasady doboru kolorów pozwalające na odnalezienie pomiędzy kolorami harmonii, czyli odnalezienie w zestawianych kolorach cech wspólnych. Można osiągnąć dobry efekt kierując się gustem i intuicją, można też posłużyć się gotowym próbnikiem kolorów gdzie odpowiednio skonstruowane zestawienia pomogą nam osiągnąć ten cel. </a:t>
            </a:r>
          </a:p>
        </p:txBody>
      </p:sp>
    </p:spTree>
    <p:extLst>
      <p:ext uri="{BB962C8B-B14F-4D97-AF65-F5344CB8AC3E}">
        <p14:creationId xmlns:p14="http://schemas.microsoft.com/office/powerpoint/2010/main" val="3835890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28CF41D-AEA1-8CA5-08A6-A55027222298}"/>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Symbolika barw.</a:t>
            </a:r>
          </a:p>
        </p:txBody>
      </p:sp>
      <p:sp>
        <p:nvSpPr>
          <p:cNvPr id="3" name="Symbol zastępczy tekstu 2">
            <a:extLst>
              <a:ext uri="{FF2B5EF4-FFF2-40B4-BE49-F238E27FC236}">
                <a16:creationId xmlns:a16="http://schemas.microsoft.com/office/drawing/2014/main" id="{D1D1FB52-673C-F905-F688-2959FD8CD08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31525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2421A66-1C19-C11D-60D3-702D5ADD6FE8}"/>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Czerwony </a:t>
            </a:r>
          </a:p>
        </p:txBody>
      </p:sp>
      <p:sp>
        <p:nvSpPr>
          <p:cNvPr id="3" name="Symbol zastępczy tekstu 2">
            <a:extLst>
              <a:ext uri="{FF2B5EF4-FFF2-40B4-BE49-F238E27FC236}">
                <a16:creationId xmlns:a16="http://schemas.microsoft.com/office/drawing/2014/main" id="{E81965ED-9E53-A472-DD73-C69DDA2BC7DC}"/>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kolor ognia – działa pobudzająco, podniecająco, wzmaga aktywność fizyczną</a:t>
            </a:r>
          </a:p>
        </p:txBody>
      </p:sp>
    </p:spTree>
    <p:extLst>
      <p:ext uri="{BB962C8B-B14F-4D97-AF65-F5344CB8AC3E}">
        <p14:creationId xmlns:p14="http://schemas.microsoft.com/office/powerpoint/2010/main" val="3163890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600145A-20BA-54C3-9F96-A781574738CC}"/>
              </a:ext>
            </a:extLst>
          </p:cNvPr>
          <p:cNvSpPr>
            <a:spLocks noGrp="1"/>
          </p:cNvSpPr>
          <p:nvPr>
            <p:ph type="title"/>
          </p:nvPr>
        </p:nvSpPr>
        <p:spPr/>
        <p:txBody>
          <a:bodyPr/>
          <a:lstStyle/>
          <a:p>
            <a:pPr marR="0" rtl="0"/>
            <a:r>
              <a:rPr lang="pl-PL" b="0" i="0" u="none" strike="noStrike" baseline="0">
                <a:solidFill>
                  <a:srgbClr val="365F91"/>
                </a:solidFill>
                <a:latin typeface="Times New Roman" panose="02020603050405020304" pitchFamily="18" charset="0"/>
              </a:rPr>
              <a:t>Niebieski </a:t>
            </a:r>
          </a:p>
        </p:txBody>
      </p:sp>
      <p:sp>
        <p:nvSpPr>
          <p:cNvPr id="3" name="Symbol zastępczy tekstu 2">
            <a:extLst>
              <a:ext uri="{FF2B5EF4-FFF2-40B4-BE49-F238E27FC236}">
                <a16:creationId xmlns:a16="http://schemas.microsoft.com/office/drawing/2014/main" id="{17E2E451-2A1E-A736-E2E7-9C35403B0C9C}"/>
              </a:ext>
            </a:extLst>
          </p:cNvPr>
          <p:cNvSpPr>
            <a:spLocks noGrp="1"/>
          </p:cNvSpPr>
          <p:nvPr>
            <p:ph type="body" idx="1"/>
          </p:nvPr>
        </p:nvSpPr>
        <p:spPr/>
        <p:txBody>
          <a:bodyPr/>
          <a:lstStyle/>
          <a:p>
            <a:pPr marR="0" lvl="0" rtl="0"/>
            <a:r>
              <a:rPr lang="pl-PL" b="0" i="0" u="none" strike="noStrike" baseline="0">
                <a:solidFill>
                  <a:srgbClr val="365F91"/>
                </a:solidFill>
                <a:latin typeface="Times New Roman" panose="02020603050405020304" pitchFamily="18" charset="0"/>
              </a:rPr>
              <a:t>przynosi uspokojenie i inspiruje. Jest jednak chłodny i nieprzytulny.</a:t>
            </a:r>
          </a:p>
        </p:txBody>
      </p:sp>
    </p:spTree>
    <p:extLst>
      <p:ext uri="{BB962C8B-B14F-4D97-AF65-F5344CB8AC3E}">
        <p14:creationId xmlns:p14="http://schemas.microsoft.com/office/powerpoint/2010/main" val="243107859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zny">
  <a:themeElements>
    <a:clrScheme name="Organiczny">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zny">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zny">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
  <TotalTime>44</TotalTime>
  <Words>1177</Words>
  <Application>Microsoft Office PowerPoint</Application>
  <PresentationFormat>Panoramiczny</PresentationFormat>
  <Paragraphs>38</Paragraphs>
  <Slides>17</Slides>
  <Notes>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17</vt:i4>
      </vt:variant>
    </vt:vector>
  </HeadingPairs>
  <TitlesOfParts>
    <vt:vector size="21" baseType="lpstr">
      <vt:lpstr>Arial</vt:lpstr>
      <vt:lpstr>Garamond</vt:lpstr>
      <vt:lpstr>Times New Roman</vt:lpstr>
      <vt:lpstr>Organiczny</vt:lpstr>
      <vt:lpstr>Kolor w architekturze wnętrz</vt:lpstr>
      <vt:lpstr>Wprowadzenie</vt:lpstr>
      <vt:lpstr>Barwy zgodne z temperamentem.</vt:lpstr>
      <vt:lpstr>Natura koloru.</vt:lpstr>
      <vt:lpstr>Plastyczny obraz przestrzeni</vt:lpstr>
      <vt:lpstr>Kolor zgodnie z zasadami.</vt:lpstr>
      <vt:lpstr>Symbolika barw.</vt:lpstr>
      <vt:lpstr>Czerwony </vt:lpstr>
      <vt:lpstr>Niebieski </vt:lpstr>
      <vt:lpstr>Fioletowy </vt:lpstr>
      <vt:lpstr>Różowy </vt:lpstr>
      <vt:lpstr>Żółty </vt:lpstr>
      <vt:lpstr>Brązowy i jego odcienie </vt:lpstr>
      <vt:lpstr>Zielony</vt:lpstr>
      <vt:lpstr>Pomarańczowy</vt:lpstr>
      <vt:lpstr>Szary</vt:lpstr>
      <vt:lpstr>Czarny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Kolor w architekturze wnętrz</dc:title>
  <dc:creator>Przemysław Pedrycz</dc:creator>
  <cp:lastModifiedBy>Przemysław Pedrycz</cp:lastModifiedBy>
  <cp:revision>1</cp:revision>
  <dcterms:created xsi:type="dcterms:W3CDTF">2022-06-22T10:48:02Z</dcterms:created>
  <dcterms:modified xsi:type="dcterms:W3CDTF">2022-06-22T11:32:42Z</dcterms:modified>
</cp:coreProperties>
</file>