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notesMasterIdLst>
    <p:notesMasterId r:id="rId60"/>
  </p:notesMasterIdLst>
  <p:sldIdLst>
    <p:sldId id="256" r:id="rId2"/>
    <p:sldId id="257" r:id="rId3"/>
    <p:sldId id="298" r:id="rId4"/>
    <p:sldId id="300" r:id="rId5"/>
    <p:sldId id="299" r:id="rId6"/>
    <p:sldId id="258" r:id="rId7"/>
    <p:sldId id="301" r:id="rId8"/>
    <p:sldId id="302" r:id="rId9"/>
    <p:sldId id="303" r:id="rId10"/>
    <p:sldId id="259" r:id="rId11"/>
    <p:sldId id="260" r:id="rId12"/>
    <p:sldId id="292" r:id="rId13"/>
    <p:sldId id="261" r:id="rId14"/>
    <p:sldId id="290" r:id="rId15"/>
    <p:sldId id="293" r:id="rId16"/>
    <p:sldId id="274" r:id="rId17"/>
    <p:sldId id="269" r:id="rId18"/>
    <p:sldId id="262" r:id="rId19"/>
    <p:sldId id="263" r:id="rId20"/>
    <p:sldId id="264" r:id="rId21"/>
    <p:sldId id="265" r:id="rId22"/>
    <p:sldId id="294" r:id="rId23"/>
    <p:sldId id="295" r:id="rId24"/>
    <p:sldId id="296" r:id="rId25"/>
    <p:sldId id="297" r:id="rId26"/>
    <p:sldId id="266" r:id="rId27"/>
    <p:sldId id="284" r:id="rId28"/>
    <p:sldId id="267" r:id="rId29"/>
    <p:sldId id="268" r:id="rId30"/>
    <p:sldId id="270" r:id="rId31"/>
    <p:sldId id="271" r:id="rId32"/>
    <p:sldId id="286" r:id="rId33"/>
    <p:sldId id="272" r:id="rId34"/>
    <p:sldId id="273" r:id="rId35"/>
    <p:sldId id="275" r:id="rId36"/>
    <p:sldId id="276" r:id="rId37"/>
    <p:sldId id="287" r:id="rId38"/>
    <p:sldId id="277" r:id="rId39"/>
    <p:sldId id="278" r:id="rId40"/>
    <p:sldId id="279" r:id="rId41"/>
    <p:sldId id="289" r:id="rId42"/>
    <p:sldId id="281" r:id="rId43"/>
    <p:sldId id="280" r:id="rId44"/>
    <p:sldId id="282" r:id="rId45"/>
    <p:sldId id="283" r:id="rId46"/>
    <p:sldId id="304" r:id="rId47"/>
    <p:sldId id="312" r:id="rId48"/>
    <p:sldId id="306" r:id="rId49"/>
    <p:sldId id="307" r:id="rId50"/>
    <p:sldId id="305" r:id="rId51"/>
    <p:sldId id="313" r:id="rId52"/>
    <p:sldId id="308" r:id="rId53"/>
    <p:sldId id="311" r:id="rId54"/>
    <p:sldId id="314" r:id="rId55"/>
    <p:sldId id="315" r:id="rId56"/>
    <p:sldId id="316" r:id="rId57"/>
    <p:sldId id="317" r:id="rId58"/>
    <p:sldId id="318" r:id="rId59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adek" initials="R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410B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 pośredni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Styl pośredni 2 — Ak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Styl pośredni 2 — Ak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Styl pośredni 2 — Ak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Styl pośredni 2 — Ak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57" autoAdjust="0"/>
    <p:restoredTop sz="94660"/>
  </p:normalViewPr>
  <p:slideViewPr>
    <p:cSldViewPr>
      <p:cViewPr varScale="1">
        <p:scale>
          <a:sx n="69" d="100"/>
          <a:sy n="69" d="100"/>
        </p:scale>
        <p:origin x="-116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notesMaster" Target="notesMasters/notesMaster1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07015F-C508-4B03-9CA0-EF5D03041B36}" type="datetimeFigureOut">
              <a:rPr lang="pl-PL" smtClean="0"/>
              <a:pPr/>
              <a:t>2009-10-30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15A2D9-CA46-49A8-98B6-22E16E90DDE2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D794DB9-A161-43B4-BB62-8B4331115E7A}" type="slidenum">
              <a:rPr lang="en-GB"/>
              <a:pPr/>
              <a:t>32</a:t>
            </a:fld>
            <a:endParaRPr lang="en-GB"/>
          </a:p>
        </p:txBody>
      </p:sp>
      <p:sp>
        <p:nvSpPr>
          <p:cNvPr id="128001" name="Text Box 1"/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2800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70525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9C8367D-9D30-41CD-95FC-B4E53A2CBA78}" type="slidenum">
              <a:rPr lang="en-GB"/>
              <a:pPr/>
              <a:t>41</a:t>
            </a:fld>
            <a:endParaRPr lang="en-GB"/>
          </a:p>
        </p:txBody>
      </p:sp>
      <p:sp>
        <p:nvSpPr>
          <p:cNvPr id="137217" name="Text Box 1"/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37218" name="Text Box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lIns="90000" tIns="46800" rIns="90000" bIns="46800" anchor="ctr"/>
          <a:lstStyle/>
          <a:p>
            <a:pPr eaLnBrk="1" hangingPunct="1">
              <a:spcBef>
                <a:spcPts val="450"/>
              </a:spcBef>
              <a:buFont typeface="Arial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>
                <a:latin typeface="Arial" pitchFamily="34" charset="0"/>
                <a:ea typeface="MS Gothic" pitchFamily="49" charset="-128"/>
              </a:rPr>
              <a:t>To załącznik do instrukcji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odtytuł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l-PL" smtClean="0"/>
              <a:t>Kliknij, aby edytować styl wzorca podtytułu</a:t>
            </a:r>
            <a:endParaRPr kumimoji="0" lang="en-US"/>
          </a:p>
        </p:txBody>
      </p:sp>
      <p:sp>
        <p:nvSpPr>
          <p:cNvPr id="28" name="Tytuł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cxnSp>
        <p:nvCxnSpPr>
          <p:cNvPr id="8" name="Łącznik prosty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Łącznik prosty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Elipsa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Symbol zastępczy daty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B0667-B5F6-468E-92FA-E1C7D870A253}" type="datetimeFigureOut">
              <a:rPr lang="pl-PL" smtClean="0"/>
              <a:pPr/>
              <a:t>2009-10-30</a:t>
            </a:fld>
            <a:endParaRPr lang="pl-PL" dirty="0"/>
          </a:p>
        </p:txBody>
      </p:sp>
      <p:sp>
        <p:nvSpPr>
          <p:cNvPr id="16" name="Symbol zastępczy numeru slajdu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130E325-C824-4ED6-98A7-4F18072DE82B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17" name="Symbol zastępczy stopki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pl-PL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B0667-B5F6-468E-92FA-E1C7D870A253}" type="datetimeFigureOut">
              <a:rPr lang="pl-PL" smtClean="0"/>
              <a:pPr/>
              <a:t>2009-10-30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E325-C824-4ED6-98A7-4F18072DE82B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B0667-B5F6-468E-92FA-E1C7D870A253}" type="datetimeFigureOut">
              <a:rPr lang="pl-PL" smtClean="0"/>
              <a:pPr/>
              <a:t>2009-10-30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E325-C824-4ED6-98A7-4F18072DE82B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ymbol zastępczy zawartości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4" name="Symbol zastępczy daty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D8B0667-B5F6-468E-92FA-E1C7D870A253}" type="datetimeFigureOut">
              <a:rPr lang="pl-PL" smtClean="0"/>
              <a:pPr/>
              <a:t>2009-10-30</a:t>
            </a:fld>
            <a:endParaRPr lang="pl-PL" dirty="0"/>
          </a:p>
        </p:txBody>
      </p:sp>
      <p:sp>
        <p:nvSpPr>
          <p:cNvPr id="15" name="Symbol zastępczy numeru slajdu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1130E325-C824-4ED6-98A7-4F18072DE82B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16" name="Symbol zastępczy stopki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17" name="Tytuł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B0667-B5F6-468E-92FA-E1C7D870A253}" type="datetimeFigureOut">
              <a:rPr lang="pl-PL" smtClean="0"/>
              <a:pPr/>
              <a:t>2009-10-30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E325-C824-4ED6-98A7-4F18072DE82B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cxnSp>
        <p:nvCxnSpPr>
          <p:cNvPr id="7" name="Łącznik prosty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B0667-B5F6-468E-92FA-E1C7D870A253}" type="datetimeFigureOut">
              <a:rPr lang="pl-PL" smtClean="0"/>
              <a:pPr/>
              <a:t>2009-10-30</a:t>
            </a:fld>
            <a:endParaRPr lang="pl-PL" dirty="0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E325-C824-4ED6-98A7-4F18072DE82B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1" name="Symbol zastępczy zawartości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3" name="Symbol zastępczy zawartości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E325-C824-4ED6-98A7-4F18072DE82B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B0667-B5F6-468E-92FA-E1C7D870A253}" type="datetimeFigureOut">
              <a:rPr lang="pl-PL" smtClean="0"/>
              <a:pPr/>
              <a:t>2009-10-30</a:t>
            </a:fld>
            <a:endParaRPr lang="pl-PL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32" name="Symbol zastępczy zawartości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34" name="Symbol zastępczy zawartości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2" name="Symbol zastępczy tekstu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cxnSp>
        <p:nvCxnSpPr>
          <p:cNvPr id="10" name="Łącznik prosty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Łącznik prosty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B0667-B5F6-468E-92FA-E1C7D870A253}" type="datetimeFigureOut">
              <a:rPr lang="pl-PL" smtClean="0"/>
              <a:pPr/>
              <a:t>2009-10-30</a:t>
            </a:fld>
            <a:endParaRPr lang="pl-PL" dirty="0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E325-C824-4ED6-98A7-4F18072DE82B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B0667-B5F6-468E-92FA-E1C7D870A253}" type="datetimeFigureOut">
              <a:rPr lang="pl-PL" smtClean="0"/>
              <a:pPr/>
              <a:t>2009-10-30</a:t>
            </a:fld>
            <a:endParaRPr lang="pl-PL" dirty="0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E325-C824-4ED6-98A7-4F18072DE82B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ymbol zastępczy zawartości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31" name="Tytuł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8" name="Symbol zastępczy daty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D8B0667-B5F6-468E-92FA-E1C7D870A253}" type="datetimeFigureOut">
              <a:rPr lang="pl-PL" smtClean="0"/>
              <a:pPr/>
              <a:t>2009-10-30</a:t>
            </a:fld>
            <a:endParaRPr lang="pl-PL" dirty="0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130E325-C824-4ED6-98A7-4F18072DE82B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10" name="Symbol zastępczy stopki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pl-PL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pl-PL" dirty="0" smtClean="0"/>
              <a:t>Kliknij ikonę, aby dodać obraz</a:t>
            </a:r>
            <a:endParaRPr kumimoji="0" lang="en-US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8" name="Symbol zastępczy daty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B0667-B5F6-468E-92FA-E1C7D870A253}" type="datetimeFigureOut">
              <a:rPr lang="pl-PL" smtClean="0"/>
              <a:pPr/>
              <a:t>2009-10-30</a:t>
            </a:fld>
            <a:endParaRPr lang="pl-PL" dirty="0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130E325-C824-4ED6-98A7-4F18072DE82B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10" name="Symbol zastępczy stopki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pl-PL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ymbol zastępczy tekstu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  <a:p>
            <a:pPr lvl="1" eaLnBrk="1" latinLnBrk="0" hangingPunct="1"/>
            <a:r>
              <a:rPr kumimoji="0" lang="pl-PL" smtClean="0"/>
              <a:t>Drugi poziom</a:t>
            </a:r>
          </a:p>
          <a:p>
            <a:pPr lvl="2" eaLnBrk="1" latinLnBrk="0" hangingPunct="1"/>
            <a:r>
              <a:rPr kumimoji="0" lang="pl-PL" smtClean="0"/>
              <a:t>Trzeci poziom</a:t>
            </a:r>
          </a:p>
          <a:p>
            <a:pPr lvl="3" eaLnBrk="1" latinLnBrk="0" hangingPunct="1"/>
            <a:r>
              <a:rPr kumimoji="0" lang="pl-PL" smtClean="0"/>
              <a:t>Czwarty poziom</a:t>
            </a:r>
          </a:p>
          <a:p>
            <a:pPr lvl="4" eaLnBrk="1" latinLnBrk="0" hangingPunct="1"/>
            <a:r>
              <a:rPr kumimoji="0" lang="pl-PL" smtClean="0"/>
              <a:t>Piąty poziom</a:t>
            </a:r>
            <a:endParaRPr kumimoji="0" lang="en-US"/>
          </a:p>
        </p:txBody>
      </p:sp>
      <p:sp>
        <p:nvSpPr>
          <p:cNvPr id="24" name="Symbol zastępczy daty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D8B0667-B5F6-468E-92FA-E1C7D870A253}" type="datetimeFigureOut">
              <a:rPr lang="pl-PL" smtClean="0"/>
              <a:pPr/>
              <a:t>2009-10-30</a:t>
            </a:fld>
            <a:endParaRPr lang="pl-PL" dirty="0"/>
          </a:p>
        </p:txBody>
      </p:sp>
      <p:sp>
        <p:nvSpPr>
          <p:cNvPr id="10" name="Symbol zastępczy stopki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pl-PL" dirty="0"/>
          </a:p>
        </p:txBody>
      </p:sp>
      <p:sp>
        <p:nvSpPr>
          <p:cNvPr id="22" name="Symbol zastępczy numeru slajdu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1130E325-C824-4ED6-98A7-4F18072DE82B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5" name="Symbol zastępczy tytułu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wspolnota.org.pl/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wmf"/><Relationship Id="rId3" Type="http://schemas.openxmlformats.org/officeDocument/2006/relationships/image" Target="../media/image20.png"/><Relationship Id="rId7" Type="http://schemas.openxmlformats.org/officeDocument/2006/relationships/image" Target="../media/image24.wmf"/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wmf"/><Relationship Id="rId4" Type="http://schemas.openxmlformats.org/officeDocument/2006/relationships/image" Target="../media/image21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28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wmf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36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wmf"/><Relationship Id="rId5" Type="http://schemas.openxmlformats.org/officeDocument/2006/relationships/image" Target="../media/image31.png"/><Relationship Id="rId4" Type="http://schemas.openxmlformats.org/officeDocument/2006/relationships/image" Target="../media/image28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wmf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wmf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wmf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wmf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tytuł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 dirty="0" smtClean="0"/>
              <a:t>mgr Radosław Mędrzycki</a:t>
            </a:r>
          </a:p>
          <a:p>
            <a:r>
              <a:rPr lang="pl-PL" dirty="0" smtClean="0"/>
              <a:t>Katedra Prawa Administracyjnego i Samorządu Terytorialnego </a:t>
            </a:r>
          </a:p>
        </p:txBody>
      </p:sp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dirty="0" smtClean="0"/>
              <a:t>Metody i techniki pracy w administracji publicznej</a:t>
            </a:r>
            <a:endParaRPr lang="pl-PL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pl-PL" dirty="0" smtClean="0"/>
              <a:t>Hasła pokrewne: akta sprawy, czystopis, dokument, nośnik papierowy, poprzedniki, przesyłka, sprawa, załącznik. </a:t>
            </a:r>
          </a:p>
          <a:p>
            <a:pPr>
              <a:buNone/>
            </a:pPr>
            <a:endParaRPr lang="pl-PL" dirty="0" smtClean="0"/>
          </a:p>
          <a:p>
            <a:pPr>
              <a:buNone/>
            </a:pPr>
            <a:endParaRPr lang="pl-PL" dirty="0" smtClean="0"/>
          </a:p>
          <a:p>
            <a:pPr>
              <a:buNone/>
            </a:pPr>
            <a:endParaRPr lang="pl-PL" dirty="0" smtClean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584"/>
          </a:xfrm>
        </p:spPr>
        <p:txBody>
          <a:bodyPr/>
          <a:lstStyle/>
          <a:p>
            <a:r>
              <a:rPr lang="pl-PL" dirty="0" smtClean="0"/>
              <a:t>                  Korespondencja</a:t>
            </a:r>
            <a:endParaRPr lang="pl-PL" dirty="0"/>
          </a:p>
        </p:txBody>
      </p:sp>
      <p:graphicFrame>
        <p:nvGraphicFramePr>
          <p:cNvPr id="4" name="Tabela 3"/>
          <p:cNvGraphicFramePr>
            <a:graphicFrameLocks noGrp="1"/>
          </p:cNvGraphicFramePr>
          <p:nvPr/>
        </p:nvGraphicFramePr>
        <p:xfrm>
          <a:off x="785786" y="3571876"/>
          <a:ext cx="7786741" cy="23574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04357"/>
                <a:gridCol w="3709236"/>
                <a:gridCol w="710279"/>
                <a:gridCol w="762869"/>
              </a:tblGrid>
              <a:tr h="589364">
                <a:tc>
                  <a:txBody>
                    <a:bodyPr/>
                    <a:lstStyle/>
                    <a:p>
                      <a:r>
                        <a:rPr lang="pl-PL" dirty="0" smtClean="0"/>
                        <a:t>PYTANIE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ODPOWIEDZI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TAK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NIE</a:t>
                      </a:r>
                      <a:endParaRPr lang="pl-PL" dirty="0"/>
                    </a:p>
                  </a:txBody>
                  <a:tcPr/>
                </a:tc>
              </a:tr>
              <a:tr h="589364">
                <a:tc rowSpan="3">
                  <a:txBody>
                    <a:bodyPr/>
                    <a:lstStyle/>
                    <a:p>
                      <a:r>
                        <a:rPr lang="pl-PL" dirty="0" smtClean="0"/>
                        <a:t>Co Państwa</a:t>
                      </a:r>
                      <a:r>
                        <a:rPr lang="pl-PL" baseline="0" dirty="0" smtClean="0"/>
                        <a:t> zdaniem stanowi kategorię najbardziej pojemną: 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a) korespondencja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  <a:tr h="589364">
                <a:tc v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b) akta sprawy 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  <a:tr h="589364">
                <a:tc v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c) przesyłka 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pl-PL" dirty="0" smtClean="0"/>
              <a:t>                                  </a:t>
            </a:r>
            <a:r>
              <a:rPr lang="pl-PL" sz="18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akta sprawy, czystopis, dokument, nośnik papierowy,</a:t>
            </a:r>
            <a:endParaRPr lang="pl-PL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>
              <a:buNone/>
            </a:pPr>
            <a:r>
              <a:rPr lang="pl-PL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                                 </a:t>
            </a:r>
            <a:r>
              <a:rPr lang="pl-PL" sz="18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poprzedniki, przesyłka, sprawa, załącznik </a:t>
            </a:r>
            <a:endParaRPr lang="pl-PL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>
              <a:buNone/>
            </a:pPr>
            <a:r>
              <a:rPr lang="pl-PL" dirty="0" smtClean="0"/>
              <a:t>Proszę  uporządkować powyższe słowa (wyrażenia) od najbardziej pojemnych do najmniej pojemnych.</a:t>
            </a:r>
          </a:p>
          <a:p>
            <a:pPr>
              <a:buNone/>
            </a:pPr>
            <a:r>
              <a:rPr lang="pl-PL" dirty="0" smtClean="0"/>
              <a:t>Proszę  podczas wykonywania pracy domowej  raz posłużyć się instrukcją kancelaryjną a raz Państwa własnym rozumieniem poszczególnych słów, wyrażeń.</a:t>
            </a:r>
          </a:p>
          <a:p>
            <a:pPr>
              <a:buNone/>
            </a:pPr>
            <a:r>
              <a:rPr lang="pl-PL" dirty="0" smtClean="0"/>
              <a:t>Czy ich zakresy się pokrywają? </a:t>
            </a:r>
          </a:p>
          <a:p>
            <a:pPr>
              <a:buNone/>
            </a:pPr>
            <a:r>
              <a:rPr lang="pl-PL" dirty="0" smtClean="0"/>
              <a:t>               Cel pracy: przygotowanie się do odpowiedzi na</a:t>
            </a:r>
          </a:p>
          <a:p>
            <a:pPr>
              <a:buNone/>
            </a:pPr>
            <a:r>
              <a:rPr lang="pl-PL" dirty="0" smtClean="0"/>
              <a:t>ewentualne pytanie egzaminacyjne o zakresy słów. </a:t>
            </a:r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473090" y="230170"/>
            <a:ext cx="8229600" cy="1219200"/>
          </a:xfrm>
        </p:spPr>
        <p:txBody>
          <a:bodyPr/>
          <a:lstStyle/>
          <a:p>
            <a:r>
              <a:rPr lang="pl-PL" dirty="0" smtClean="0"/>
              <a:t>                   Praca domowa</a:t>
            </a:r>
            <a:endParaRPr lang="pl-PL" dirty="0"/>
          </a:p>
        </p:txBody>
      </p:sp>
      <p:pic>
        <p:nvPicPr>
          <p:cNvPr id="2050" name="Picture 2" descr="C:\Users\Radek\AppData\Local\Microsoft\Windows\Temporary Internet Files\Content.IE5\X77B03VT\MCj0155877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357166"/>
            <a:ext cx="1000125" cy="1827213"/>
          </a:xfrm>
          <a:prstGeom prst="rect">
            <a:avLst/>
          </a:prstGeom>
          <a:noFill/>
        </p:spPr>
      </p:pic>
      <p:pic>
        <p:nvPicPr>
          <p:cNvPr id="2051" name="Picture 3" descr="C:\Users\Radek\AppData\Local\Microsoft\Windows\Temporary Internet Files\Content.IE5\TT10FMDF\MCj0304813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5000636"/>
            <a:ext cx="931863" cy="684212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pl-PL" dirty="0" smtClean="0"/>
              <a:t>Dorota Chromicka, Instrukcja kancelaryjna, Wspólnota 2008 r., nr 31</a:t>
            </a:r>
          </a:p>
          <a:p>
            <a:pPr>
              <a:buNone/>
            </a:pPr>
            <a:r>
              <a:rPr lang="pl-PL" dirty="0" smtClean="0"/>
              <a:t>Dorota Chromicka, Zadania sekretariatu wójta, Wspólnota 2008 r., nr 35</a:t>
            </a:r>
          </a:p>
          <a:p>
            <a:pPr>
              <a:buNone/>
            </a:pPr>
            <a:r>
              <a:rPr lang="pl-PL" dirty="0" smtClean="0"/>
              <a:t>Dorota Chromicka, Obieg dokumentów, Wspólnota 2008, nr 33</a:t>
            </a:r>
          </a:p>
          <a:p>
            <a:pPr>
              <a:buNone/>
            </a:pPr>
            <a:endParaRPr lang="pl-PL" dirty="0" smtClean="0"/>
          </a:p>
          <a:p>
            <a:pPr>
              <a:buNone/>
            </a:pPr>
            <a:r>
              <a:rPr lang="pl-PL" dirty="0" smtClean="0"/>
              <a:t>Wszystkie artykuły są dostępne bezpłatnie w Internecie na stronie czasopisma Wspólnota: </a:t>
            </a:r>
            <a:r>
              <a:rPr lang="pl-PL" dirty="0" smtClean="0">
                <a:solidFill>
                  <a:schemeClr val="tx2">
                    <a:lumMod val="50000"/>
                  </a:schemeClr>
                </a:solidFill>
                <a:hlinkClick r:id="rId2"/>
              </a:rPr>
              <a:t>www.wspolnota.org.pl</a:t>
            </a:r>
            <a:r>
              <a:rPr lang="pl-PL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endParaRPr lang="pl-PL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                  Praca domowa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457200" y="1822426"/>
            <a:ext cx="8229600" cy="4273574"/>
          </a:xfrm>
        </p:spPr>
        <p:txBody>
          <a:bodyPr>
            <a:normAutofit/>
          </a:bodyPr>
          <a:lstStyle/>
          <a:p>
            <a:pPr marL="514350" indent="-514350">
              <a:buNone/>
            </a:pPr>
            <a:r>
              <a:rPr lang="pl-PL" dirty="0" smtClean="0"/>
              <a:t>Korespondencje przyjmuje kancelaria             </a:t>
            </a:r>
            <a:r>
              <a:rPr lang="pl-PL" sz="1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Patrz: § 5   </a:t>
            </a:r>
          </a:p>
          <a:p>
            <a:pPr marL="514350" indent="-514350">
              <a:buNone/>
            </a:pPr>
            <a:endParaRPr lang="pl-PL" sz="2400" dirty="0" smtClean="0"/>
          </a:p>
          <a:p>
            <a:pPr marL="514350" indent="-514350">
              <a:buNone/>
            </a:pPr>
            <a:r>
              <a:rPr lang="pl-PL" dirty="0" smtClean="0"/>
              <a:t>Rejestruje ją ilościowo </a:t>
            </a:r>
            <a:r>
              <a:rPr lang="pl-PL" u="sng" dirty="0" smtClean="0"/>
              <a:t>w rejestrze kancelaryjnym  </a:t>
            </a:r>
          </a:p>
          <a:p>
            <a:pPr marL="514350" indent="-514350">
              <a:buNone/>
            </a:pPr>
            <a:endParaRPr lang="pl-PL" dirty="0" smtClean="0"/>
          </a:p>
          <a:p>
            <a:pPr marL="514350" indent="-514350">
              <a:buNone/>
            </a:pPr>
            <a:endParaRPr lang="pl-PL" dirty="0" smtClean="0"/>
          </a:p>
          <a:p>
            <a:pPr marL="514350" indent="-514350">
              <a:buNone/>
            </a:pPr>
            <a:endParaRPr lang="pl-PL" dirty="0" smtClean="0"/>
          </a:p>
          <a:p>
            <a:pPr marL="514350" indent="-514350">
              <a:buNone/>
            </a:pPr>
            <a:r>
              <a:rPr lang="pl-PL" sz="2400" dirty="0" smtClean="0"/>
              <a:t> </a:t>
            </a:r>
          </a:p>
          <a:p>
            <a:pPr marL="514350" indent="-514350">
              <a:buNone/>
            </a:pPr>
            <a:endParaRPr lang="pl-PL" sz="16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marL="514350" indent="-514350">
              <a:buNone/>
            </a:pPr>
            <a:r>
              <a:rPr lang="pl-PL" sz="1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</a:p>
          <a:p>
            <a:pPr marL="514350" indent="-514350">
              <a:buNone/>
            </a:pPr>
            <a:r>
              <a:rPr lang="pl-PL" sz="1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 </a:t>
            </a:r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   Postępowanie z korespondencją</a:t>
            </a:r>
            <a:endParaRPr lang="pl-PL" dirty="0"/>
          </a:p>
        </p:txBody>
      </p:sp>
      <p:pic>
        <p:nvPicPr>
          <p:cNvPr id="3076" name="Picture 4" descr="C:\Users\Radek\AppData\Local\Microsoft\Windows\Temporary Internet Files\Content.IE5\TT10FMDF\MCj0304755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3636" y="1428736"/>
            <a:ext cx="642937" cy="914400"/>
          </a:xfrm>
          <a:prstGeom prst="rect">
            <a:avLst/>
          </a:prstGeom>
          <a:noFill/>
        </p:spPr>
      </p:pic>
      <p:sp>
        <p:nvSpPr>
          <p:cNvPr id="7" name="Strzałka w dół 6"/>
          <p:cNvSpPr/>
          <p:nvPr/>
        </p:nvSpPr>
        <p:spPr>
          <a:xfrm>
            <a:off x="5286380" y="3214686"/>
            <a:ext cx="357190" cy="1143008"/>
          </a:xfrm>
          <a:prstGeom prst="down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graphicFrame>
        <p:nvGraphicFramePr>
          <p:cNvPr id="8" name="Tabela 7"/>
          <p:cNvGraphicFramePr>
            <a:graphicFrameLocks noGrp="1"/>
          </p:cNvGraphicFramePr>
          <p:nvPr/>
        </p:nvGraphicFramePr>
        <p:xfrm>
          <a:off x="3214678" y="4500570"/>
          <a:ext cx="4595802" cy="1643074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4595802"/>
              </a:tblGrid>
              <a:tr h="1643074">
                <a:tc>
                  <a:txBody>
                    <a:bodyPr/>
                    <a:lstStyle/>
                    <a:p>
                      <a:r>
                        <a:rPr lang="pl-PL" dirty="0" smtClean="0"/>
                        <a:t>     </a:t>
                      </a:r>
                    </a:p>
                    <a:p>
                      <a:endParaRPr lang="pl-PL" dirty="0" smtClean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  <a:p>
                      <a:r>
                        <a:rPr lang="pl-PL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       Co to jest rejestr kancelaryjny???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078" name="Picture 6" descr="C:\Users\Radek\AppData\Local\Microsoft\Windows\Temporary Internet Files\Content.IE5\E3GIAS66\MMj01892420000[1]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4" y="4714884"/>
            <a:ext cx="1143008" cy="1071570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 numCol="2">
            <a:normAutofit/>
          </a:bodyPr>
          <a:lstStyle/>
          <a:p>
            <a:pPr>
              <a:buNone/>
            </a:pPr>
            <a:r>
              <a:rPr lang="pl-PL" dirty="0" smtClean="0"/>
              <a:t>1. Rejestr kancelaryjny to  zestawienie spraw jednorodnych w formie pisemnej lub jako rejestr  informatyczny </a:t>
            </a:r>
          </a:p>
          <a:p>
            <a:pPr>
              <a:buNone/>
            </a:pPr>
            <a:r>
              <a:rPr lang="pl-PL" dirty="0" smtClean="0"/>
              <a:t>2. Prowadzą go referencji spraw</a:t>
            </a:r>
          </a:p>
          <a:p>
            <a:pPr>
              <a:buNone/>
            </a:pPr>
            <a:r>
              <a:rPr lang="pl-PL" dirty="0" smtClean="0"/>
              <a:t>3. Służy obok spisu spraw do rejestrowania spraw</a:t>
            </a:r>
          </a:p>
          <a:p>
            <a:pPr>
              <a:buNone/>
            </a:pPr>
            <a:endParaRPr lang="pl-PL" dirty="0" smtClean="0"/>
          </a:p>
          <a:p>
            <a:pPr>
              <a:buNone/>
            </a:pPr>
            <a:r>
              <a:rPr lang="pl-PL" dirty="0" smtClean="0"/>
              <a:t>1. Rejestr kancelaryjny  w kancelarii służy rejestracji </a:t>
            </a:r>
          </a:p>
          <a:p>
            <a:pPr>
              <a:buNone/>
            </a:pPr>
            <a:r>
              <a:rPr lang="pl-PL" dirty="0" smtClean="0"/>
              <a:t>   ilościowej i jest podobny do  </a:t>
            </a:r>
            <a:r>
              <a:rPr lang="pl-PL" sz="2000" dirty="0" smtClean="0">
                <a:solidFill>
                  <a:schemeClr val="tx2">
                    <a:lumMod val="50000"/>
                  </a:schemeClr>
                </a:solidFill>
              </a:rPr>
              <a:t>dziennika kancelaryjnego    </a:t>
            </a:r>
            <a:r>
              <a:rPr lang="pl-PL" dirty="0" smtClean="0"/>
              <a:t>2. Prowadzi go kancelaria </a:t>
            </a:r>
          </a:p>
          <a:p>
            <a:pPr>
              <a:buNone/>
            </a:pPr>
            <a:r>
              <a:rPr lang="pl-PL" dirty="0" smtClean="0"/>
              <a:t>3. Służy do nadawania numeru ewidencyjnego</a:t>
            </a:r>
          </a:p>
          <a:p>
            <a:pPr>
              <a:buNone/>
            </a:pPr>
            <a:endParaRPr lang="pl-PL" dirty="0" smtClean="0"/>
          </a:p>
          <a:p>
            <a:pPr>
              <a:buNone/>
            </a:pPr>
            <a:endParaRPr lang="pl-PL" dirty="0" smtClean="0"/>
          </a:p>
          <a:p>
            <a:pPr>
              <a:buNone/>
            </a:pPr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600" dirty="0" smtClean="0"/>
              <a:t>Rejestr kancelaryjny ≠ rejestr kancelaryjny</a:t>
            </a:r>
            <a:endParaRPr lang="pl-PL" sz="3600" dirty="0"/>
          </a:p>
        </p:txBody>
      </p:sp>
      <p:sp>
        <p:nvSpPr>
          <p:cNvPr id="4" name="Prostokąt zaokrąglony 3"/>
          <p:cNvSpPr/>
          <p:nvPr/>
        </p:nvSpPr>
        <p:spPr>
          <a:xfrm>
            <a:off x="714348" y="5357826"/>
            <a:ext cx="7858180" cy="500066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SYSTEM BEZDZIENNIKOWY                                    REJESTROWY</a:t>
            </a:r>
            <a:endParaRPr lang="pl-PL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457200" y="1822426"/>
            <a:ext cx="8229600" cy="4273574"/>
          </a:xfrm>
        </p:spPr>
        <p:txBody>
          <a:bodyPr>
            <a:normAutofit/>
          </a:bodyPr>
          <a:lstStyle/>
          <a:p>
            <a:pPr marL="514350" indent="-514350">
              <a:buNone/>
            </a:pPr>
            <a:r>
              <a:rPr lang="pl-PL" dirty="0" smtClean="0"/>
              <a:t>Korespondencje przyjmuje kancelaria             </a:t>
            </a:r>
            <a:r>
              <a:rPr lang="pl-PL" sz="1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Patrz: § 5   </a:t>
            </a:r>
          </a:p>
          <a:p>
            <a:pPr marL="514350" indent="-514350">
              <a:buNone/>
            </a:pPr>
            <a:endParaRPr lang="pl-PL" sz="2400" dirty="0" smtClean="0"/>
          </a:p>
          <a:p>
            <a:pPr marL="514350" indent="-514350">
              <a:buNone/>
            </a:pPr>
            <a:r>
              <a:rPr lang="pl-PL" dirty="0" smtClean="0"/>
              <a:t>Rejestruje ją ilościowo </a:t>
            </a:r>
            <a:r>
              <a:rPr lang="pl-PL" u="sng" dirty="0" smtClean="0"/>
              <a:t>w rejestrze kancelaryjnym  </a:t>
            </a:r>
          </a:p>
          <a:p>
            <a:pPr marL="514350" indent="-514350">
              <a:buNone/>
            </a:pPr>
            <a:endParaRPr lang="pl-PL" dirty="0" smtClean="0"/>
          </a:p>
          <a:p>
            <a:pPr marL="514350" indent="-514350">
              <a:buNone/>
            </a:pPr>
            <a:endParaRPr lang="pl-PL" dirty="0" smtClean="0"/>
          </a:p>
          <a:p>
            <a:pPr marL="514350" indent="-514350">
              <a:buNone/>
            </a:pPr>
            <a:endParaRPr lang="pl-PL" dirty="0" smtClean="0"/>
          </a:p>
          <a:p>
            <a:pPr marL="514350" indent="-514350">
              <a:buNone/>
            </a:pPr>
            <a:r>
              <a:rPr lang="pl-PL" sz="2400" dirty="0" smtClean="0"/>
              <a:t> </a:t>
            </a:r>
          </a:p>
          <a:p>
            <a:pPr marL="514350" indent="-514350">
              <a:buNone/>
            </a:pPr>
            <a:endParaRPr lang="pl-PL" sz="16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marL="514350" indent="-514350">
              <a:buNone/>
            </a:pPr>
            <a:r>
              <a:rPr lang="pl-PL" sz="1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</a:p>
          <a:p>
            <a:pPr marL="514350" indent="-514350">
              <a:buNone/>
            </a:pPr>
            <a:r>
              <a:rPr lang="pl-PL" sz="1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 </a:t>
            </a:r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   Postępowanie z korespondencją</a:t>
            </a:r>
            <a:endParaRPr lang="pl-PL" dirty="0"/>
          </a:p>
        </p:txBody>
      </p:sp>
      <p:pic>
        <p:nvPicPr>
          <p:cNvPr id="3076" name="Picture 4" descr="C:\Users\Radek\AppData\Local\Microsoft\Windows\Temporary Internet Files\Content.IE5\TT10FMDF\MCj0304755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3636" y="1428736"/>
            <a:ext cx="642937" cy="914400"/>
          </a:xfrm>
          <a:prstGeom prst="rect">
            <a:avLst/>
          </a:prstGeom>
          <a:noFill/>
        </p:spPr>
      </p:pic>
      <p:graphicFrame>
        <p:nvGraphicFramePr>
          <p:cNvPr id="8" name="Tabela 7"/>
          <p:cNvGraphicFramePr>
            <a:graphicFrameLocks noGrp="1"/>
          </p:cNvGraphicFramePr>
          <p:nvPr/>
        </p:nvGraphicFramePr>
        <p:xfrm>
          <a:off x="500034" y="3429000"/>
          <a:ext cx="4595802" cy="283464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4595802"/>
              </a:tblGrid>
              <a:tr h="1197314">
                <a:tc>
                  <a:txBody>
                    <a:bodyPr/>
                    <a:lstStyle/>
                    <a:p>
                      <a:r>
                        <a:rPr lang="pl-PL" dirty="0" smtClean="0"/>
                        <a:t>     Kancelaria nie rejestruje:</a:t>
                      </a:r>
                      <a:r>
                        <a:rPr lang="pl-PL" baseline="0" dirty="0" smtClean="0"/>
                        <a:t> </a:t>
                      </a:r>
                      <a:r>
                        <a:rPr lang="pl-PL" dirty="0" smtClean="0"/>
                        <a:t> publikacji</a:t>
                      </a:r>
                      <a:r>
                        <a:rPr lang="pl-PL" baseline="0" dirty="0" smtClean="0"/>
                        <a:t> </a:t>
                      </a:r>
                      <a:r>
                        <a:rPr lang="pl-PL" dirty="0" smtClean="0"/>
                        <a:t>(gazety, czasopisma, książki, afisze, ogłoszenia, prospekty itp.), potwierdzeń</a:t>
                      </a:r>
                      <a:r>
                        <a:rPr lang="pl-PL" baseline="0" dirty="0" smtClean="0"/>
                        <a:t> </a:t>
                      </a:r>
                      <a:r>
                        <a:rPr lang="pl-PL" dirty="0" smtClean="0"/>
                        <a:t>odbioru, które dołącza się do akt właściwej sprawy, rachunków</a:t>
                      </a:r>
                      <a:r>
                        <a:rPr lang="pl-PL" baseline="0" dirty="0" smtClean="0"/>
                        <a:t>,</a:t>
                      </a:r>
                      <a:r>
                        <a:rPr lang="pl-PL" dirty="0" smtClean="0"/>
                        <a:t> faktury i innych dokumentów księgowych, zaproszeń, życzeń</a:t>
                      </a:r>
                      <a:r>
                        <a:rPr lang="pl-PL" baseline="0" dirty="0" smtClean="0"/>
                        <a:t> </a:t>
                      </a:r>
                      <a:r>
                        <a:rPr lang="pl-PL" dirty="0" smtClean="0"/>
                        <a:t>i innych pism</a:t>
                      </a:r>
                      <a:r>
                        <a:rPr lang="pl-PL" baseline="0" dirty="0" smtClean="0"/>
                        <a:t> </a:t>
                      </a:r>
                      <a:r>
                        <a:rPr lang="pl-PL" dirty="0" smtClean="0"/>
                        <a:t>o podobnym charakterze.</a:t>
                      </a:r>
                    </a:p>
                    <a:p>
                      <a:endParaRPr lang="pl-PL" dirty="0" smtClean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  <a:p>
                      <a:r>
                        <a:rPr lang="pl-PL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     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Elipsa 9"/>
          <p:cNvSpPr/>
          <p:nvPr/>
        </p:nvSpPr>
        <p:spPr>
          <a:xfrm>
            <a:off x="6072198" y="3786190"/>
            <a:ext cx="1857388" cy="150019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Pytanie testowe</a:t>
            </a:r>
            <a:endParaRPr lang="pl-PL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pl-PL" dirty="0" smtClean="0"/>
              <a:t>   Kancelaria - wewnętrzną komórkę organizacyjną właściwego urzędu lub stanowisko pracy załatwiające sprawy obsługi kancelaryjnej </a:t>
            </a:r>
          </a:p>
          <a:p>
            <a:pPr>
              <a:buNone/>
            </a:pPr>
            <a:endParaRPr lang="pl-PL" dirty="0" smtClean="0"/>
          </a:p>
          <a:p>
            <a:pPr>
              <a:buNone/>
            </a:pPr>
            <a:r>
              <a:rPr lang="pl-PL" dirty="0" smtClean="0"/>
              <a:t>   ZASADA: Kancelaria jest stałym punktem wymiany korespondencji przeznaczonej do obiegu wewnętrznego. Obieg akt między wydziałami odbywa się za pośrednictwem kancelarii lub poczty elektronicznej, bez pokwitowań, chyba, że wymagają tego odrębne przepisy. </a:t>
            </a:r>
          </a:p>
          <a:p>
            <a:pPr>
              <a:buNone/>
            </a:pPr>
            <a:endParaRPr lang="pl-PL" dirty="0" smtClean="0"/>
          </a:p>
          <a:p>
            <a:pPr>
              <a:buNone/>
            </a:pPr>
            <a:r>
              <a:rPr lang="pl-PL" dirty="0" smtClean="0"/>
              <a:t>   WYJĄTEK: Pojedyncze przesyłki, wymagające natychmiastowego doręczenia, wydziały przekazują sobie za pośrednictwem swoich pracowników bez pokwitowań.</a:t>
            </a:r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                       Kancelaria </a:t>
            </a:r>
            <a:endParaRPr lang="pl-PL" dirty="0"/>
          </a:p>
        </p:txBody>
      </p:sp>
      <p:pic>
        <p:nvPicPr>
          <p:cNvPr id="4098" name="Picture 2" descr="C:\Users\Radek\AppData\Local\Microsoft\Windows\Temporary Internet Files\Content.IE5\TT10FMDF\MCj0240351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72330" y="2071678"/>
            <a:ext cx="1819275" cy="10334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>
              <a:buNone/>
            </a:pPr>
            <a:r>
              <a:rPr lang="pl-PL" dirty="0" smtClean="0"/>
              <a:t>Przesyłka zostaje dostarczona drogą pocztową,</a:t>
            </a:r>
          </a:p>
          <a:p>
            <a:pPr>
              <a:buNone/>
            </a:pPr>
            <a:r>
              <a:rPr lang="pl-PL" dirty="0" smtClean="0"/>
              <a:t>kancelaria sprawdza prawidłowość zaadresowania i stan opakowania.</a:t>
            </a:r>
          </a:p>
          <a:p>
            <a:pPr>
              <a:buNone/>
            </a:pPr>
            <a:r>
              <a:rPr lang="pl-PL" dirty="0" smtClean="0"/>
              <a:t>    </a:t>
            </a:r>
          </a:p>
          <a:p>
            <a:pPr>
              <a:buNone/>
            </a:pPr>
            <a:endParaRPr lang="pl-PL" dirty="0" smtClean="0"/>
          </a:p>
          <a:p>
            <a:pPr>
              <a:buNone/>
            </a:pPr>
            <a:r>
              <a:rPr lang="pl-PL" dirty="0" smtClean="0"/>
              <a:t> </a:t>
            </a:r>
          </a:p>
          <a:p>
            <a:pPr>
              <a:buNone/>
            </a:pPr>
            <a:endParaRPr lang="pl-PL" dirty="0" smtClean="0"/>
          </a:p>
          <a:p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ln>
            <a:solidFill>
              <a:schemeClr val="accent2">
                <a:lumMod val="75000"/>
              </a:schemeClr>
            </a:solidFill>
          </a:ln>
        </p:spPr>
        <p:txBody>
          <a:bodyPr/>
          <a:lstStyle/>
          <a:p>
            <a:r>
              <a:rPr lang="pl-PL" dirty="0" smtClean="0"/>
              <a:t>    Procedura przyjęcia przesyłki</a:t>
            </a:r>
            <a:endParaRPr lang="pl-PL" dirty="0"/>
          </a:p>
        </p:txBody>
      </p:sp>
      <p:sp>
        <p:nvSpPr>
          <p:cNvPr id="4" name="Strzałka w dół 3"/>
          <p:cNvSpPr/>
          <p:nvPr/>
        </p:nvSpPr>
        <p:spPr>
          <a:xfrm>
            <a:off x="5286380" y="2428868"/>
            <a:ext cx="357190" cy="1357322"/>
          </a:xfrm>
          <a:prstGeom prst="downArrow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5" name="Prostokąt zaokrąglony 4"/>
          <p:cNvSpPr/>
          <p:nvPr/>
        </p:nvSpPr>
        <p:spPr>
          <a:xfrm>
            <a:off x="3571868" y="3857628"/>
            <a:ext cx="4000528" cy="1857388"/>
          </a:xfrm>
          <a:prstGeom prst="round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Korespondencję mylnie doręczoną (adresowaną do innego adresata) zwraca się bezzwłocznie do urzędu pocztowego lub punktu wymiany korespondencji</a:t>
            </a:r>
            <a:endParaRPr lang="pl-PL" dirty="0"/>
          </a:p>
        </p:txBody>
      </p:sp>
      <p:sp>
        <p:nvSpPr>
          <p:cNvPr id="6" name="Elipsa 5"/>
          <p:cNvSpPr/>
          <p:nvPr/>
        </p:nvSpPr>
        <p:spPr>
          <a:xfrm>
            <a:off x="1285852" y="3714752"/>
            <a:ext cx="1785950" cy="19288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PYTANIE</a:t>
            </a:r>
          </a:p>
          <a:p>
            <a:pPr algn="ctr"/>
            <a:r>
              <a:rPr lang="pl-PL" dirty="0" smtClean="0"/>
              <a:t>TESTOWE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 numCol="1"/>
          <a:lstStyle/>
          <a:p>
            <a:pPr>
              <a:buNone/>
            </a:pPr>
            <a:r>
              <a:rPr lang="pl-PL" dirty="0" smtClean="0"/>
              <a:t>Przesyłka zostaje dostarczona drogą pocztową,</a:t>
            </a:r>
          </a:p>
          <a:p>
            <a:pPr>
              <a:buNone/>
            </a:pPr>
            <a:r>
              <a:rPr lang="pl-PL" dirty="0" smtClean="0"/>
              <a:t>kancelaria sprawdza prawidłowość zaadresowania i stan opakowania.</a:t>
            </a:r>
          </a:p>
          <a:p>
            <a:pPr>
              <a:buNone/>
            </a:pPr>
            <a:r>
              <a:rPr lang="pl-PL" dirty="0" smtClean="0"/>
              <a:t>    </a:t>
            </a:r>
          </a:p>
          <a:p>
            <a:pPr>
              <a:buNone/>
            </a:pPr>
            <a:endParaRPr lang="pl-PL" dirty="0" smtClean="0"/>
          </a:p>
          <a:p>
            <a:pPr>
              <a:buNone/>
            </a:pPr>
            <a:r>
              <a:rPr lang="pl-PL" dirty="0" smtClean="0"/>
              <a:t> </a:t>
            </a:r>
          </a:p>
          <a:p>
            <a:pPr>
              <a:buNone/>
            </a:pPr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        Procedura przyjęcia przesyłki</a:t>
            </a:r>
            <a:endParaRPr lang="pl-PL" dirty="0"/>
          </a:p>
        </p:txBody>
      </p:sp>
      <p:sp>
        <p:nvSpPr>
          <p:cNvPr id="5" name="Strzałka w dół 4"/>
          <p:cNvSpPr/>
          <p:nvPr/>
        </p:nvSpPr>
        <p:spPr>
          <a:xfrm>
            <a:off x="1571604" y="2786058"/>
            <a:ext cx="428628" cy="1214446"/>
          </a:xfrm>
          <a:prstGeom prst="down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6" name="Prostokąt zaokrąglony 5"/>
          <p:cNvSpPr/>
          <p:nvPr/>
        </p:nvSpPr>
        <p:spPr>
          <a:xfrm>
            <a:off x="428596" y="4071942"/>
            <a:ext cx="2714644" cy="128588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WAŻNE PYTANIE EGZAMINACYJNE!</a:t>
            </a:r>
            <a:endParaRPr lang="pl-PL" dirty="0"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7" name="Strzałka w prawo 6"/>
          <p:cNvSpPr/>
          <p:nvPr/>
        </p:nvSpPr>
        <p:spPr>
          <a:xfrm>
            <a:off x="3214678" y="4286256"/>
            <a:ext cx="1285884" cy="357190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8" name="Prostokąt zaokrąglony 7"/>
          <p:cNvSpPr/>
          <p:nvPr/>
        </p:nvSpPr>
        <p:spPr>
          <a:xfrm>
            <a:off x="4786314" y="2714620"/>
            <a:ext cx="3714776" cy="32861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W razie stwierdzenia uszkodzenia kancelaria sporządza adnotacje na kopercie lub opakowaniu oraz na potwierdzeniu odbioru i żąda od pracownika urzędu pocztowego spisania protokołu o doręczeniu przesyłki uszkodzonej.</a:t>
            </a:r>
            <a:endParaRPr lang="pl-PL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 dirty="0" smtClean="0"/>
          </a:p>
          <a:p>
            <a:endParaRPr lang="pl-PL" dirty="0" smtClean="0"/>
          </a:p>
          <a:p>
            <a:r>
              <a:rPr lang="pl-PL" dirty="0" smtClean="0"/>
              <a:t>Zakres przedmiotowy:</a:t>
            </a:r>
          </a:p>
          <a:p>
            <a:pPr>
              <a:buNone/>
            </a:pPr>
            <a:r>
              <a:rPr lang="pl-PL" dirty="0" smtClean="0"/>
              <a:t>telegramy, telefonogramy, dalekopisy, faksy, poczta elektroniczna, pisma organów naczelnych i centralnych, pisma procesowe, paczki, listy polecone, ekspresowe, przesyłki wartościowe</a:t>
            </a:r>
          </a:p>
          <a:p>
            <a:pPr>
              <a:buNone/>
            </a:pPr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    Przesyłki specjalnego rodzaju 1/2</a:t>
            </a:r>
            <a:endParaRPr lang="pl-PL" dirty="0"/>
          </a:p>
        </p:txBody>
      </p:sp>
      <p:sp>
        <p:nvSpPr>
          <p:cNvPr id="4" name="Elipsa 3"/>
          <p:cNvSpPr/>
          <p:nvPr/>
        </p:nvSpPr>
        <p:spPr>
          <a:xfrm>
            <a:off x="4786314" y="1571612"/>
            <a:ext cx="2214578" cy="121444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PYTANIE TESTOWE</a:t>
            </a:r>
            <a:endParaRPr lang="pl-PL" dirty="0"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endParaRPr lang="pl-PL" dirty="0" smtClean="0">
              <a:latin typeface="Calibri" pitchFamily="34" charset="0"/>
            </a:endParaRPr>
          </a:p>
          <a:p>
            <a:pPr marL="571500" indent="-571500">
              <a:buNone/>
            </a:pPr>
            <a:r>
              <a:rPr lang="pl-PL" dirty="0" smtClean="0">
                <a:latin typeface="Calibri" pitchFamily="34" charset="0"/>
              </a:rPr>
              <a:t>OBECNOŚĆ NA ĆWICZENIACH </a:t>
            </a:r>
          </a:p>
          <a:p>
            <a:pPr marL="571500" indent="-571500">
              <a:buNone/>
            </a:pPr>
            <a:r>
              <a:rPr lang="pl-PL" dirty="0" smtClean="0">
                <a:latin typeface="Calibri" pitchFamily="34" charset="0"/>
              </a:rPr>
              <a:t>ZALICZENIE KOLOKWIUM na ocenę wyższą niż 2 (ndst) </a:t>
            </a:r>
          </a:p>
          <a:p>
            <a:pPr marL="571500" indent="-571500">
              <a:buNone/>
            </a:pPr>
            <a:endParaRPr lang="pl-PL" dirty="0" smtClean="0">
              <a:latin typeface="Calibri" pitchFamily="34" charset="0"/>
            </a:endParaRPr>
          </a:p>
          <a:p>
            <a:pPr marL="571500" indent="-571500">
              <a:buNone/>
            </a:pPr>
            <a:r>
              <a:rPr lang="pl-PL" dirty="0" smtClean="0">
                <a:latin typeface="Calibri" pitchFamily="34" charset="0"/>
              </a:rPr>
              <a:t>Student ma prawo do jednej nieobecności w semestrze (dwie studia stacjonarne).</a:t>
            </a:r>
          </a:p>
          <a:p>
            <a:pPr marL="571500" indent="-571500">
              <a:buNone/>
            </a:pPr>
            <a:r>
              <a:rPr lang="pl-PL" dirty="0" smtClean="0">
                <a:latin typeface="Calibri" pitchFamily="34" charset="0"/>
              </a:rPr>
              <a:t>Każdą kolejną nieobecność należy odpracować na dyżurze.</a:t>
            </a:r>
          </a:p>
          <a:p>
            <a:pPr marL="571500" indent="-571500">
              <a:buNone/>
            </a:pPr>
            <a:r>
              <a:rPr lang="pl-PL" dirty="0" smtClean="0">
                <a:latin typeface="Calibri" pitchFamily="34" charset="0"/>
              </a:rPr>
              <a:t>Odpracowanie nieobecności na dyżurze polega na poprawnej odpowiedzi na dwa pytania zadane przez prowadzącego z materii przerobionej na ćwiczeniach, na których student  był nieobecny. </a:t>
            </a:r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pl-PL" dirty="0" smtClean="0"/>
              <a:t>           ZALICZENIE ĆWICZEŃ</a:t>
            </a:r>
            <a:endParaRPr lang="pl-PL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kancelaria wpisuje do rejestru przesyłek specjalnego rodzaju,</a:t>
            </a:r>
          </a:p>
          <a:p>
            <a:r>
              <a:rPr lang="pl-PL" dirty="0" smtClean="0"/>
              <a:t>sporządza o tym adnotacje w obrębie pieczęci wpływu,</a:t>
            </a:r>
          </a:p>
          <a:p>
            <a:r>
              <a:rPr lang="pl-PL" dirty="0" smtClean="0"/>
              <a:t>doręcza przesyłkę specjalnego rodzaju bezzwłocznie adresatom za pokwitowaniem.</a:t>
            </a:r>
          </a:p>
          <a:p>
            <a:pPr>
              <a:buNone/>
            </a:pPr>
            <a:r>
              <a:rPr lang="pl-PL" dirty="0" smtClean="0"/>
              <a:t>REJESTR PRZESYEK SPECJALNEGO RODZAJU:</a:t>
            </a:r>
          </a:p>
          <a:p>
            <a:pPr>
              <a:buNone/>
            </a:pPr>
            <a:r>
              <a:rPr lang="pl-PL" dirty="0" smtClean="0"/>
              <a:t>wzór ustala kierownik wydziału właściwego w sprawach organizacyjnych w urzędzie</a:t>
            </a:r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Przesyłki specjalnego rodzaju 2/</a:t>
            </a:r>
            <a:r>
              <a:rPr lang="pl-PL" dirty="0" err="1" smtClean="0"/>
              <a:t>2</a:t>
            </a:r>
            <a:endParaRPr lang="pl-PL" dirty="0"/>
          </a:p>
        </p:txBody>
      </p:sp>
      <p:sp>
        <p:nvSpPr>
          <p:cNvPr id="4" name="Elipsa 3"/>
          <p:cNvSpPr/>
          <p:nvPr/>
        </p:nvSpPr>
        <p:spPr>
          <a:xfrm>
            <a:off x="4357686" y="5000636"/>
            <a:ext cx="2428892" cy="1500198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>
            <a:scene3d>
              <a:camera prst="obliqueBottomRight"/>
              <a:lightRig rig="threePt" dir="t"/>
            </a:scene3d>
          </a:bodyPr>
          <a:lstStyle/>
          <a:p>
            <a:pPr algn="ctr"/>
            <a:r>
              <a:rPr lang="pl-PL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PYTANIE OPISOWE I TESTOWE</a:t>
            </a:r>
            <a:endParaRPr lang="pl-PL" dirty="0"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457200" y="1455208"/>
            <a:ext cx="8229600" cy="464079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pl-PL" dirty="0" smtClean="0"/>
              <a:t>ZASADA:     Kancelaria otwiera każdą przesyłkę</a:t>
            </a:r>
          </a:p>
          <a:p>
            <a:pPr>
              <a:buNone/>
            </a:pPr>
            <a:endParaRPr lang="pl-PL" dirty="0" smtClean="0"/>
          </a:p>
          <a:p>
            <a:pPr>
              <a:buNone/>
            </a:pPr>
            <a:r>
              <a:rPr lang="pl-PL" dirty="0" smtClean="0"/>
              <a:t>WYJĄTKI:    adresowane imiennie przekazuje adresatom</a:t>
            </a:r>
          </a:p>
          <a:p>
            <a:pPr>
              <a:buNone/>
            </a:pPr>
            <a:r>
              <a:rPr lang="pl-PL" dirty="0" smtClean="0"/>
              <a:t>                      np.    </a:t>
            </a:r>
            <a:r>
              <a:rPr lang="pl-PL" dirty="0" smtClean="0">
                <a:latin typeface="Segoe Script" pitchFamily="34" charset="0"/>
              </a:rPr>
              <a:t>Szanowny Pan </a:t>
            </a:r>
          </a:p>
          <a:p>
            <a:pPr>
              <a:buNone/>
            </a:pPr>
            <a:r>
              <a:rPr lang="pl-PL" dirty="0" smtClean="0">
                <a:latin typeface="Segoe Script" pitchFamily="34" charset="0"/>
              </a:rPr>
              <a:t>			      Jan Kowalski</a:t>
            </a:r>
          </a:p>
          <a:p>
            <a:pPr>
              <a:buNone/>
            </a:pPr>
            <a:r>
              <a:rPr lang="pl-PL" dirty="0" smtClean="0">
                <a:latin typeface="Segoe Script" pitchFamily="34" charset="0"/>
              </a:rPr>
              <a:t>			      Wójt gminy Kozielsko </a:t>
            </a:r>
          </a:p>
          <a:p>
            <a:pPr>
              <a:buNone/>
            </a:pPr>
            <a:endParaRPr lang="pl-PL" dirty="0" smtClean="0">
              <a:latin typeface="Segoe Script" pitchFamily="34" charset="0"/>
            </a:endParaRPr>
          </a:p>
          <a:p>
            <a:pPr>
              <a:buNone/>
            </a:pPr>
            <a:r>
              <a:rPr lang="pl-PL" dirty="0" smtClean="0">
                <a:latin typeface="Segoe Script" pitchFamily="34" charset="0"/>
              </a:rPr>
              <a:t>			</a:t>
            </a:r>
            <a:r>
              <a:rPr lang="pl-PL" dirty="0" smtClean="0"/>
              <a:t>wartościowe przekazuje właściwej osobie </a:t>
            </a:r>
          </a:p>
          <a:p>
            <a:pPr>
              <a:buNone/>
            </a:pPr>
            <a:r>
              <a:rPr lang="pl-PL" dirty="0" smtClean="0">
                <a:latin typeface="Segoe Script" pitchFamily="34" charset="0"/>
              </a:rPr>
              <a:t>               </a:t>
            </a:r>
            <a:r>
              <a:rPr lang="pl-PL" dirty="0" smtClean="0"/>
              <a:t>lub komórce za pokwitowaniem  </a:t>
            </a:r>
            <a:r>
              <a:rPr lang="pl-PL" sz="12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Book Antiqua" pitchFamily="18" charset="0"/>
              </a:rPr>
              <a:t>Patrz poprzedni slajd</a:t>
            </a:r>
          </a:p>
          <a:p>
            <a:pPr>
              <a:buNone/>
            </a:pPr>
            <a:endParaRPr lang="pl-PL" sz="1200" b="1" dirty="0" smtClean="0">
              <a:solidFill>
                <a:schemeClr val="bg1">
                  <a:lumMod val="95000"/>
                  <a:lumOff val="5000"/>
                </a:schemeClr>
              </a:solidFill>
              <a:latin typeface="Book Antiqua" pitchFamily="18" charset="0"/>
            </a:endParaRPr>
          </a:p>
          <a:p>
            <a:pPr>
              <a:buNone/>
            </a:pPr>
            <a:r>
              <a:rPr lang="pl-PL" b="1" dirty="0" smtClean="0">
                <a:latin typeface="Book Antiqua" pitchFamily="18" charset="0"/>
              </a:rPr>
              <a:t>                       </a:t>
            </a:r>
            <a:r>
              <a:rPr lang="pl-PL" dirty="0" smtClean="0">
                <a:latin typeface="Book Antiqua" pitchFamily="18" charset="0"/>
              </a:rPr>
              <a:t>stanowiące tajemnicę służbową , przekazuje  odpowiednio kancelarii tajnej i adresatom </a:t>
            </a:r>
          </a:p>
          <a:p>
            <a:pPr>
              <a:buNone/>
            </a:pPr>
            <a:r>
              <a:rPr lang="pl-PL" dirty="0" smtClean="0"/>
              <a:t>                      </a:t>
            </a:r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      Zasady otwierania przesyłek</a:t>
            </a:r>
            <a:endParaRPr lang="pl-PL" dirty="0"/>
          </a:p>
        </p:txBody>
      </p:sp>
      <p:pic>
        <p:nvPicPr>
          <p:cNvPr id="6146" name="Picture 2" descr="C:\Users\Radek\AppData\Local\Microsoft\Windows\Temporary Internet Files\Content.IE5\TT10FMDF\MCj0441314000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3071810"/>
            <a:ext cx="1509693" cy="2071702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pl-PL" dirty="0" smtClean="0"/>
              <a:t>Pytanie: czy można otworzyć przesyłkę adresowaną imiennie do przewodniczącego rady gminy (powiatu)?</a:t>
            </a:r>
          </a:p>
          <a:p>
            <a:pPr>
              <a:buNone/>
            </a:pPr>
            <a:endParaRPr lang="pl-PL" dirty="0" smtClean="0"/>
          </a:p>
          <a:p>
            <a:pPr>
              <a:buNone/>
            </a:pPr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     Zasady otwierania przesyłek</a:t>
            </a:r>
            <a:endParaRPr lang="pl-PL" dirty="0"/>
          </a:p>
        </p:txBody>
      </p:sp>
      <p:pic>
        <p:nvPicPr>
          <p:cNvPr id="4" name="Picture 4" descr="C:\Users\Radek\AppData\Local\Microsoft\Windows\Temporary Internet Files\Content.IE5\X77B03VT\MMj02347520000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500306"/>
            <a:ext cx="1133475" cy="1266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pl-PL" dirty="0" smtClean="0"/>
              <a:t>   Przewodniczący rady nie stanowi odrębnego organu administracji publicznej. Jego funkcja polega m.in.. na </a:t>
            </a:r>
          </a:p>
          <a:p>
            <a:pPr>
              <a:buNone/>
            </a:pPr>
            <a:r>
              <a:rPr lang="pl-PL" dirty="0" smtClean="0"/>
              <a:t>   organizowaniu prac rady i prowadzeniu obrad rady. </a:t>
            </a:r>
          </a:p>
          <a:p>
            <a:pPr>
              <a:buNone/>
            </a:pPr>
            <a:r>
              <a:rPr lang="pl-PL" dirty="0" smtClean="0"/>
              <a:t>   Większość korespondencji kierowanej do rady zwyczajowo kieruje się do kierownika rady, znanego z imienia i nazwiska (personalizacja rady imieniem i nazwiskiem jej przewodniczącego)</a:t>
            </a:r>
          </a:p>
          <a:p>
            <a:pPr>
              <a:buNone/>
            </a:pPr>
            <a:r>
              <a:rPr lang="pl-PL" dirty="0" smtClean="0"/>
              <a:t>Kwestia dyskusyjna…</a:t>
            </a:r>
          </a:p>
          <a:p>
            <a:pPr>
              <a:buNone/>
            </a:pPr>
            <a:r>
              <a:rPr lang="pl-PL" dirty="0" smtClean="0"/>
              <a:t>Lepiej uzyskać zgodę, choćby ustną, dla pewności pisemną (nie można zmusić)</a:t>
            </a:r>
          </a:p>
          <a:p>
            <a:pPr>
              <a:buNone/>
            </a:pPr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     Zasady otwierania przesyłek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pl-PL" dirty="0" smtClean="0"/>
              <a:t>-</a:t>
            </a:r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     Zasady otwierania przesyłek</a:t>
            </a:r>
            <a:endParaRPr lang="pl-PL" dirty="0"/>
          </a:p>
        </p:txBody>
      </p:sp>
      <p:sp>
        <p:nvSpPr>
          <p:cNvPr id="4" name="Prostokąt zaokrąglony 3"/>
          <p:cNvSpPr/>
          <p:nvPr/>
        </p:nvSpPr>
        <p:spPr>
          <a:xfrm>
            <a:off x="642910" y="1785926"/>
            <a:ext cx="3643338" cy="414340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u="sng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Argumenty „za”</a:t>
            </a:r>
          </a:p>
          <a:p>
            <a:pPr algn="ctr"/>
            <a:endParaRPr lang="pl-PL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algn="ctr"/>
            <a:endParaRPr lang="pl-PL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pl-PL" dirty="0" smtClean="0"/>
              <a:t>zgoda</a:t>
            </a:r>
          </a:p>
          <a:p>
            <a:pPr algn="ctr"/>
            <a:r>
              <a:rPr lang="pl-PL" dirty="0" smtClean="0"/>
              <a:t>korespondencja adresowana imiennie na adres urzędu ma dwóch adresatów 1) osobę 2) urząd </a:t>
            </a:r>
          </a:p>
          <a:p>
            <a:pPr algn="ctr"/>
            <a:r>
              <a:rPr lang="pl-PL" dirty="0" smtClean="0"/>
              <a:t>zwierzchnikiem pracowników w urzędzie jest kierownik tego urzędu</a:t>
            </a:r>
          </a:p>
        </p:txBody>
      </p:sp>
      <p:sp>
        <p:nvSpPr>
          <p:cNvPr id="5" name="Prostokąt zaokrąglony 4"/>
          <p:cNvSpPr/>
          <p:nvPr/>
        </p:nvSpPr>
        <p:spPr>
          <a:xfrm>
            <a:off x="4857752" y="1785926"/>
            <a:ext cx="3714776" cy="4143404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u="sng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Argumenty „przeciw”</a:t>
            </a:r>
          </a:p>
          <a:p>
            <a:pPr algn="ctr"/>
            <a:endParaRPr lang="pl-PL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algn="ctr"/>
            <a:endParaRPr lang="pl-PL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algn="ctr"/>
            <a:endParaRPr lang="pl-PL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algn="ctr"/>
            <a:endParaRPr lang="pl-PL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pl-PL" dirty="0" smtClean="0"/>
              <a:t>ochrona Konstytucyjna art. 49 – tylko ustawa ograniczenie</a:t>
            </a:r>
          </a:p>
          <a:p>
            <a:pPr algn="ctr"/>
            <a:r>
              <a:rPr lang="pl-PL" dirty="0" smtClean="0"/>
              <a:t>ochrona prawa cywilnego art. 23</a:t>
            </a:r>
          </a:p>
          <a:p>
            <a:pPr algn="ctr"/>
            <a:r>
              <a:rPr lang="pl-PL" dirty="0" smtClean="0"/>
              <a:t>ochrona prawa karnego art. 267 § 1 </a:t>
            </a:r>
          </a:p>
          <a:p>
            <a:pPr algn="ctr"/>
            <a:r>
              <a:rPr lang="pl-PL" dirty="0" smtClean="0"/>
              <a:t>ochrona prawa administracyjnego § 6 ust. 4 pkt. 1 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pl-PL" dirty="0" smtClean="0"/>
              <a:t>Zapewnia się wolność i ochronę tajemnicy komunikowania się. Ich ograniczenie może nastąpić jedynie w przypadkach określonych </a:t>
            </a:r>
            <a:r>
              <a:rPr lang="pl-PL" b="1" dirty="0" smtClean="0">
                <a:solidFill>
                  <a:srgbClr val="C00000"/>
                </a:solidFill>
              </a:rPr>
              <a:t>w ustawie </a:t>
            </a:r>
            <a:r>
              <a:rPr lang="pl-PL" dirty="0" smtClean="0"/>
              <a:t>i w sposób w niej określony. </a:t>
            </a:r>
          </a:p>
          <a:p>
            <a:pPr>
              <a:buNone/>
            </a:pPr>
            <a:r>
              <a:rPr lang="pl-PL" dirty="0" smtClean="0"/>
              <a:t>Między innymi: </a:t>
            </a:r>
          </a:p>
          <a:p>
            <a:pPr>
              <a:buNone/>
            </a:pPr>
            <a:r>
              <a:rPr lang="pl-PL" dirty="0" smtClean="0"/>
              <a:t>art. 19 ustawy  o Policji</a:t>
            </a:r>
          </a:p>
          <a:p>
            <a:pPr>
              <a:buNone/>
            </a:pPr>
            <a:r>
              <a:rPr lang="pl-PL" dirty="0" smtClean="0"/>
              <a:t>art. 31 ustawy o Służbie Kontrwywiadu Wojskowego oraz Służbie Wywiadu Wojskowego, </a:t>
            </a:r>
          </a:p>
          <a:p>
            <a:pPr>
              <a:buNone/>
            </a:pPr>
            <a:r>
              <a:rPr lang="pl-PL" dirty="0" smtClean="0"/>
              <a:t>art. 17 ustawy o Centralnym Biurze Antykorupcyjnym</a:t>
            </a:r>
          </a:p>
          <a:p>
            <a:pPr>
              <a:buNone/>
            </a:pPr>
            <a:r>
              <a:rPr lang="pl-PL" dirty="0" smtClean="0"/>
              <a:t>art. 9e ustawy o Straży Granicznej</a:t>
            </a:r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            Art. 49 Konstytucji 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pl-PL" dirty="0" smtClean="0"/>
          </a:p>
          <a:p>
            <a:pPr>
              <a:buNone/>
            </a:pPr>
            <a:r>
              <a:rPr lang="pl-PL" dirty="0" smtClean="0"/>
              <a:t>Jeżeli okaże się, że </a:t>
            </a:r>
            <a:r>
              <a:rPr lang="pl-PL" u="sng" dirty="0" smtClean="0"/>
              <a:t>ujawniono</a:t>
            </a:r>
            <a:r>
              <a:rPr lang="pl-PL" dirty="0" smtClean="0"/>
              <a:t> przy przesyłkach lub pismach, nie oznaczonych jako wartościowe, pieniądze, znaczki skarbowe itp. walory, to:</a:t>
            </a:r>
          </a:p>
          <a:p>
            <a:pPr marL="514350" indent="-514350">
              <a:buAutoNum type="alphaLcParenR"/>
            </a:pPr>
            <a:r>
              <a:rPr lang="pl-PL" dirty="0" smtClean="0"/>
              <a:t>komisyjnie ustala się ich ilość i wartość ,</a:t>
            </a:r>
          </a:p>
          <a:p>
            <a:pPr marL="514350" indent="-514350">
              <a:buAutoNum type="alphaLcParenR"/>
            </a:pPr>
            <a:r>
              <a:rPr lang="pl-PL" dirty="0" smtClean="0"/>
              <a:t>wpisuje do książki depozytowej,</a:t>
            </a:r>
          </a:p>
          <a:p>
            <a:pPr marL="514350" indent="-514350">
              <a:buAutoNum type="alphaLcParenR"/>
            </a:pPr>
            <a:r>
              <a:rPr lang="pl-PL" dirty="0" smtClean="0"/>
              <a:t>składa się do kasy podręcznej kancelarii,</a:t>
            </a:r>
          </a:p>
          <a:p>
            <a:pPr marL="514350" indent="-514350">
              <a:buAutoNum type="alphaLcParenR"/>
            </a:pPr>
            <a:r>
              <a:rPr lang="pl-PL" dirty="0" smtClean="0"/>
              <a:t>pismo opatruje się pieczęcią depozytową,</a:t>
            </a:r>
          </a:p>
          <a:p>
            <a:pPr marL="514350" indent="-514350">
              <a:buAutoNum type="alphaLcParenR"/>
            </a:pPr>
            <a:r>
              <a:rPr lang="pl-PL" dirty="0" smtClean="0"/>
              <a:t>przesyła się pismo do właściwej komórki</a:t>
            </a:r>
            <a:r>
              <a:rPr lang="pl-PL" smtClean="0"/>
              <a:t>, organizacyjnej</a:t>
            </a:r>
            <a:r>
              <a:rPr lang="pl-PL" dirty="0" smtClean="0"/>
              <a:t>, która zarządzi co dalej z depozytem.</a:t>
            </a:r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A co ze „skarbami”?    </a:t>
            </a:r>
            <a:endParaRPr lang="pl-PL" dirty="0"/>
          </a:p>
        </p:txBody>
      </p:sp>
      <p:pic>
        <p:nvPicPr>
          <p:cNvPr id="7170" name="Picture 2" descr="C:\Users\Radek\AppData\Local\Microsoft\Windows\Temporary Internet Files\Content.IE5\C8R2Y0Z2\MCj0441529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0"/>
            <a:ext cx="1841500" cy="1644650"/>
          </a:xfrm>
          <a:prstGeom prst="rect">
            <a:avLst/>
          </a:prstGeom>
          <a:noFill/>
        </p:spPr>
      </p:pic>
      <p:pic>
        <p:nvPicPr>
          <p:cNvPr id="7171" name="Picture 3" descr="C:\Users\Radek\AppData\Local\Microsoft\Windows\Temporary Internet Files\Content.IE5\E3GIAS66\MCj0441313000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00892" y="3786190"/>
            <a:ext cx="1216008" cy="1236655"/>
          </a:xfrm>
          <a:prstGeom prst="rect">
            <a:avLst/>
          </a:prstGeom>
          <a:noFill/>
        </p:spPr>
      </p:pic>
      <p:sp>
        <p:nvSpPr>
          <p:cNvPr id="6" name="Prostokąt zaokrąglony 5"/>
          <p:cNvSpPr/>
          <p:nvPr/>
        </p:nvSpPr>
        <p:spPr>
          <a:xfrm>
            <a:off x="6572264" y="857232"/>
            <a:ext cx="2143140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Pytanie egzaminacyjne</a:t>
            </a:r>
            <a:endParaRPr lang="pl-PL" dirty="0"/>
          </a:p>
        </p:txBody>
      </p:sp>
      <p:pic>
        <p:nvPicPr>
          <p:cNvPr id="2050" name="Picture 2" descr="C:\Users\Radek\AppData\Local\Microsoft\Windows\Temporary Internet Files\Content.IE5\TT10FMDF\MCj0440394000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86644" y="2214554"/>
            <a:ext cx="1441449" cy="1217616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441314" y="1550988"/>
            <a:ext cx="8229600" cy="4572000"/>
          </a:xfrm>
        </p:spPr>
        <p:txBody>
          <a:bodyPr/>
          <a:lstStyle/>
          <a:p>
            <a:pPr>
              <a:buNone/>
            </a:pPr>
            <a:r>
              <a:rPr lang="pl-PL" dirty="0" smtClean="0"/>
              <a:t>Jeżeli koperta nie została oznaczona jako zawierająca tajemnicę służbową i z tego powodu została otwarta, należy bezzwłocznie przekazać ją w zamkniętej kopercie właściwej osobie lub komórce organizacyjnej z adnotacją o przyczynie otwarcia koperty</a:t>
            </a:r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A co z tajnymi skarbami…</a:t>
            </a:r>
            <a:endParaRPr lang="pl-PL" dirty="0"/>
          </a:p>
        </p:txBody>
      </p:sp>
      <p:pic>
        <p:nvPicPr>
          <p:cNvPr id="40963" name="Picture 3" descr="C:\Users\Radek\AppData\Local\Microsoft\Windows\Temporary Internet Files\Content.IE5\X77B03VT\MCj0228815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7554" y="4000504"/>
            <a:ext cx="1820862" cy="16748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447684" y="1452564"/>
            <a:ext cx="8229600" cy="4572000"/>
          </a:xfrm>
        </p:spPr>
        <p:txBody>
          <a:bodyPr/>
          <a:lstStyle/>
          <a:p>
            <a:pPr>
              <a:buNone/>
            </a:pPr>
            <a:r>
              <a:rPr lang="pl-PL" u="sng" dirty="0" smtClean="0"/>
              <a:t>Sprawdza się:</a:t>
            </a:r>
          </a:p>
          <a:p>
            <a:pPr>
              <a:buNone/>
            </a:pPr>
            <a:r>
              <a:rPr lang="pl-PL" dirty="0" smtClean="0"/>
              <a:t>1.Czy nie zawiera pisma mylnie skierowanego?</a:t>
            </a:r>
          </a:p>
          <a:p>
            <a:pPr>
              <a:buNone/>
            </a:pPr>
            <a:r>
              <a:rPr lang="pl-PL" dirty="0" smtClean="0"/>
              <a:t>2. Czy dołączone są wymienione w piśmie załączniki?</a:t>
            </a:r>
          </a:p>
          <a:p>
            <a:pPr>
              <a:buNone/>
            </a:pPr>
            <a:r>
              <a:rPr lang="pl-PL" dirty="0" smtClean="0"/>
              <a:t> </a:t>
            </a:r>
          </a:p>
          <a:p>
            <a:pPr>
              <a:buNone/>
            </a:pPr>
            <a:r>
              <a:rPr lang="pl-PL" b="1" dirty="0" smtClean="0"/>
              <a:t>Brak załączników lub otrzymanie samych załączników bez pisma przewodniego </a:t>
            </a:r>
            <a:r>
              <a:rPr lang="pl-PL" b="1" u="sng" dirty="0" smtClean="0"/>
              <a:t>odnotowuje się na danym piśmie lub załączniku</a:t>
            </a:r>
            <a:endParaRPr lang="pl-PL" b="1" u="sng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               Otwarcie koperty</a:t>
            </a:r>
            <a:endParaRPr lang="pl-PL" dirty="0"/>
          </a:p>
        </p:txBody>
      </p:sp>
      <p:pic>
        <p:nvPicPr>
          <p:cNvPr id="2050" name="Picture 2" descr="C:\Users\Radek\AppData\Local\Microsoft\Windows\Temporary Internet Files\Content.IE5\X77B03VT\MCj0433837000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43702" y="500042"/>
            <a:ext cx="1828800" cy="1338253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l-PL" dirty="0" smtClean="0"/>
              <a:t>Koperty z nienaruszonym znaczkiem pocztowym (stemplem pocztowym) dołącza się tylko do pism:</a:t>
            </a:r>
          </a:p>
          <a:p>
            <a:r>
              <a:rPr lang="pl-PL" dirty="0" smtClean="0"/>
              <a:t>1) wartościowych, poleconych, ekspresowych, za dowodem doręczenia,</a:t>
            </a:r>
          </a:p>
          <a:p>
            <a:r>
              <a:rPr lang="pl-PL" dirty="0" smtClean="0"/>
              <a:t>2) dla których istotna jest data nadania (stempla pocztowego), np. skargi, odwołania itp.,</a:t>
            </a:r>
          </a:p>
          <a:p>
            <a:r>
              <a:rPr lang="pl-PL" dirty="0" smtClean="0"/>
              <a:t>3) w których brak nadawcy lub daty pisma,</a:t>
            </a:r>
          </a:p>
          <a:p>
            <a:r>
              <a:rPr lang="pl-PL" dirty="0" smtClean="0"/>
              <a:t>4) mylnie skierowanych,</a:t>
            </a:r>
          </a:p>
          <a:p>
            <a:r>
              <a:rPr lang="pl-PL" dirty="0" smtClean="0"/>
              <a:t>5) załączników nadesłanych bez pisma przewodniego,</a:t>
            </a:r>
          </a:p>
          <a:p>
            <a:r>
              <a:rPr lang="pl-PL" dirty="0" smtClean="0"/>
              <a:t>6) w razie niezgodności zapisów na kopercie z ich zawartością.</a:t>
            </a:r>
          </a:p>
          <a:p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             KOPERTA + PISMO</a:t>
            </a:r>
            <a:endParaRPr lang="pl-PL" dirty="0"/>
          </a:p>
        </p:txBody>
      </p:sp>
      <p:sp>
        <p:nvSpPr>
          <p:cNvPr id="4" name="Prostokąt zaokrąglony 3"/>
          <p:cNvSpPr/>
          <p:nvPr/>
        </p:nvSpPr>
        <p:spPr>
          <a:xfrm>
            <a:off x="6643702" y="500042"/>
            <a:ext cx="1857388" cy="9286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Ważne pytanie egzaminacyjne</a:t>
            </a:r>
            <a:endParaRPr lang="pl-PL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1570 rok pierwsza instrukcja kancelaryjna dla Kancelarii Nadwornej Rzeszy Niemieckiej Maksymiliana II</a:t>
            </a:r>
          </a:p>
          <a:p>
            <a:r>
              <a:rPr lang="pl-PL" dirty="0" smtClean="0"/>
              <a:t>Przez długi okres czasu instrukcje kancelaryjne oparte były o system dziennikowy</a:t>
            </a:r>
          </a:p>
          <a:p>
            <a:r>
              <a:rPr lang="pl-PL" dirty="0" smtClean="0"/>
              <a:t>Obecnie instrukcje oparte o system bezdziennikowy </a:t>
            </a:r>
          </a:p>
          <a:p>
            <a:pPr>
              <a:buNone/>
            </a:pPr>
            <a:endParaRPr lang="pl-PL" dirty="0" smtClean="0"/>
          </a:p>
          <a:p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Instrukcja kancelaryjna – krótka historia</a:t>
            </a:r>
            <a:endParaRPr lang="pl-PL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pl-PL" dirty="0" smtClean="0"/>
              <a:t>   </a:t>
            </a:r>
          </a:p>
          <a:p>
            <a:pPr>
              <a:buNone/>
            </a:pPr>
            <a:r>
              <a:rPr lang="pl-PL" dirty="0" smtClean="0"/>
              <a:t>   Potwierdzenie otrzymania pisma kancelaria wydaje na żądanie składającego pismo</a:t>
            </a:r>
          </a:p>
          <a:p>
            <a:pPr>
              <a:buNone/>
            </a:pPr>
            <a:endParaRPr lang="pl-PL" dirty="0" smtClean="0"/>
          </a:p>
          <a:p>
            <a:pPr>
              <a:buNone/>
            </a:pPr>
            <a:endParaRPr lang="pl-PL" dirty="0" smtClean="0"/>
          </a:p>
          <a:p>
            <a:pPr>
              <a:buNone/>
            </a:pPr>
            <a:endParaRPr lang="pl-PL" dirty="0" smtClean="0"/>
          </a:p>
          <a:p>
            <a:pPr>
              <a:buNone/>
            </a:pPr>
            <a:endParaRPr lang="pl-PL" dirty="0" smtClean="0"/>
          </a:p>
          <a:p>
            <a:pPr>
              <a:buNone/>
            </a:pPr>
            <a:endParaRPr lang="pl-PL" dirty="0" smtClean="0"/>
          </a:p>
          <a:p>
            <a:pPr>
              <a:buNone/>
            </a:pPr>
            <a:r>
              <a:rPr lang="pl-PL" dirty="0" smtClean="0"/>
              <a:t>Podobnie  art. 63 § 4 kpa. </a:t>
            </a:r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		     Potwierdzenie</a:t>
            </a:r>
            <a:endParaRPr lang="pl-PL" dirty="0"/>
          </a:p>
        </p:txBody>
      </p:sp>
      <p:pic>
        <p:nvPicPr>
          <p:cNvPr id="1026" name="Picture 2" descr="C:\Users\Radek\AppData\Local\Microsoft\Windows\Temporary Internet Files\Content.IE5\X77B03VT\MCj0428301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8188" y="3408363"/>
            <a:ext cx="1841500" cy="1812925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pl-PL" dirty="0" smtClean="0"/>
          </a:p>
          <a:p>
            <a:pPr>
              <a:buNone/>
            </a:pPr>
            <a:endParaRPr lang="pl-PL" dirty="0" smtClean="0"/>
          </a:p>
          <a:p>
            <a:pPr>
              <a:buNone/>
            </a:pPr>
            <a:r>
              <a:rPr lang="pl-PL" dirty="0" smtClean="0"/>
              <a:t>Kancelaria jest obowiązana na każdej wpływającej na nośniku papierowym korespondencji a także na kopercie, jeżeli ta nie jest otwierana umieścić pieczęć wpływu. </a:t>
            </a:r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                  Pieczęć wpływu   1/4</a:t>
            </a:r>
            <a:endParaRPr lang="pl-PL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44475"/>
            <a:ext cx="8388350" cy="1435100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dirty="0" smtClean="0"/>
              <a:t>              Pieczęć wpływu  2/4</a:t>
            </a:r>
            <a:endParaRPr lang="en-GB" dirty="0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2643174" y="1928802"/>
            <a:ext cx="3929063" cy="4149725"/>
          </a:xfrm>
          <a:ln/>
        </p:spPr>
        <p:txBody>
          <a:bodyPr/>
          <a:lstStyle/>
          <a:p>
            <a:pPr marL="322263" indent="-322263">
              <a:lnSpc>
                <a:spcPct val="80000"/>
              </a:lnSpc>
              <a:spcBef>
                <a:spcPts val="450"/>
              </a:spcBef>
              <a:buFont typeface="Wingdings" pitchFamily="2" charset="2"/>
              <a:buNone/>
              <a:tabLst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n-GB" sz="1800" b="1" dirty="0"/>
              <a:t>PIECZĘĆ WPŁYWU KANCELARII OGÓLNEJ</a:t>
            </a:r>
          </a:p>
          <a:p>
            <a:pPr marL="322263" indent="-322263">
              <a:lnSpc>
                <a:spcPct val="80000"/>
              </a:lnSpc>
              <a:spcBef>
                <a:spcPts val="450"/>
              </a:spcBef>
              <a:buFont typeface="Wingdings" pitchFamily="2" charset="2"/>
              <a:buNone/>
              <a:tabLst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n-GB" sz="1800" dirty="0"/>
              <a:t/>
            </a:r>
            <a:br>
              <a:rPr lang="en-GB" sz="1800" dirty="0"/>
            </a:br>
            <a:r>
              <a:rPr lang="en-GB" sz="1800" dirty="0"/>
              <a:t>+---------------------------------+</a:t>
            </a:r>
            <a:br>
              <a:rPr lang="en-GB" sz="1800" dirty="0"/>
            </a:br>
            <a:r>
              <a:rPr lang="en-GB" sz="1800" dirty="0"/>
              <a:t>|                                 |</a:t>
            </a:r>
            <a:br>
              <a:rPr lang="en-GB" sz="1800" dirty="0"/>
            </a:br>
            <a:r>
              <a:rPr lang="en-GB" sz="1800" dirty="0"/>
              <a:t>|           WPŁYNĘŁO              |</a:t>
            </a:r>
            <a:br>
              <a:rPr lang="en-GB" sz="1800" dirty="0"/>
            </a:br>
            <a:r>
              <a:rPr lang="en-GB" sz="1800" dirty="0"/>
              <a:t>|                                 |</a:t>
            </a:r>
            <a:br>
              <a:rPr lang="en-GB" sz="1800" dirty="0"/>
            </a:br>
            <a:r>
              <a:rPr lang="en-GB" sz="1800" dirty="0"/>
              <a:t>|       </a:t>
            </a:r>
            <a:r>
              <a:rPr lang="en-GB" sz="1800" dirty="0" err="1"/>
              <a:t>Kancelaria</a:t>
            </a:r>
            <a:r>
              <a:rPr lang="en-GB" sz="1800" dirty="0"/>
              <a:t> </a:t>
            </a:r>
            <a:r>
              <a:rPr lang="en-GB" sz="1800" dirty="0" err="1"/>
              <a:t>Ogólna</a:t>
            </a:r>
            <a:r>
              <a:rPr lang="en-GB" sz="1800" dirty="0"/>
              <a:t>         |</a:t>
            </a:r>
            <a:br>
              <a:rPr lang="en-GB" sz="1800" dirty="0"/>
            </a:br>
            <a:r>
              <a:rPr lang="en-GB" sz="1800" dirty="0"/>
              <a:t>|                                 |</a:t>
            </a:r>
            <a:br>
              <a:rPr lang="en-GB" sz="1800" dirty="0"/>
            </a:br>
            <a:r>
              <a:rPr lang="en-GB" sz="1800" dirty="0"/>
              <a:t>|          (</a:t>
            </a:r>
            <a:r>
              <a:rPr lang="en-GB" sz="1800" dirty="0" err="1"/>
              <a:t>datownik</a:t>
            </a:r>
            <a:r>
              <a:rPr lang="en-GB" sz="1800" dirty="0"/>
              <a:t>)             |</a:t>
            </a:r>
            <a:br>
              <a:rPr lang="en-GB" sz="1800" dirty="0"/>
            </a:br>
            <a:r>
              <a:rPr lang="en-GB" sz="1800" dirty="0"/>
              <a:t>|                                 |</a:t>
            </a:r>
            <a:br>
              <a:rPr lang="en-GB" sz="1800" dirty="0"/>
            </a:br>
            <a:r>
              <a:rPr lang="en-GB" sz="1800" dirty="0"/>
              <a:t>|                                 |</a:t>
            </a:r>
            <a:br>
              <a:rPr lang="en-GB" sz="1800" dirty="0"/>
            </a:br>
            <a:r>
              <a:rPr lang="en-GB" sz="1800" dirty="0"/>
              <a:t>|    </a:t>
            </a:r>
            <a:r>
              <a:rPr lang="en-GB" sz="1800" dirty="0" err="1"/>
              <a:t>ilość</a:t>
            </a:r>
            <a:r>
              <a:rPr lang="en-GB" sz="1800" dirty="0"/>
              <a:t> </a:t>
            </a:r>
            <a:r>
              <a:rPr lang="en-GB" sz="1800" dirty="0" err="1"/>
              <a:t>załączników</a:t>
            </a:r>
            <a:r>
              <a:rPr lang="en-GB" sz="1800" dirty="0"/>
              <a:t>........    |</a:t>
            </a:r>
            <a:br>
              <a:rPr lang="en-GB" sz="1800" dirty="0"/>
            </a:br>
            <a:r>
              <a:rPr lang="en-GB" sz="1800" dirty="0"/>
              <a:t>|                                 |</a:t>
            </a:r>
            <a:br>
              <a:rPr lang="en-GB" sz="1800" dirty="0"/>
            </a:br>
            <a:r>
              <a:rPr lang="en-GB" sz="1800" dirty="0"/>
              <a:t>|    </a:t>
            </a:r>
            <a:r>
              <a:rPr lang="en-GB" sz="1800" dirty="0" err="1"/>
              <a:t>podpis</a:t>
            </a:r>
            <a:r>
              <a:rPr lang="en-GB" sz="1800" dirty="0"/>
              <a:t>...................    |</a:t>
            </a:r>
            <a:br>
              <a:rPr lang="en-GB" sz="1800" dirty="0"/>
            </a:br>
            <a:r>
              <a:rPr lang="en-GB" sz="1800" dirty="0"/>
              <a:t>|                                 |</a:t>
            </a:r>
            <a:br>
              <a:rPr lang="en-GB" sz="1800" dirty="0"/>
            </a:br>
            <a:r>
              <a:rPr lang="en-GB" sz="1800" dirty="0"/>
              <a:t>|                                 |</a:t>
            </a:r>
            <a:br>
              <a:rPr lang="en-GB" sz="1800" dirty="0"/>
            </a:br>
            <a:r>
              <a:rPr lang="en-GB" sz="1800" dirty="0"/>
              <a:t>+---------------------------------+ 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919663" y="1905000"/>
            <a:ext cx="3929062" cy="4149725"/>
          </a:xfrm>
          <a:ln/>
        </p:spPr>
        <p:txBody>
          <a:bodyPr/>
          <a:lstStyle/>
          <a:p>
            <a:pPr marL="322263" indent="-322263">
              <a:lnSpc>
                <a:spcPct val="80000"/>
              </a:lnSpc>
              <a:spcBef>
                <a:spcPts val="450"/>
              </a:spcBef>
              <a:buFont typeface="Wingdings" pitchFamily="2" charset="2"/>
              <a:buNone/>
              <a:tabLst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endParaRPr lang="en-GB" sz="1800" dirty="0"/>
          </a:p>
          <a:p>
            <a:pPr marL="322263" indent="-322263">
              <a:lnSpc>
                <a:spcPct val="80000"/>
              </a:lnSpc>
              <a:spcBef>
                <a:spcPts val="450"/>
              </a:spcBef>
              <a:buFont typeface="Wingdings" pitchFamily="2" charset="2"/>
              <a:buNone/>
              <a:tabLst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endParaRPr lang="en-GB" sz="1800" dirty="0"/>
          </a:p>
          <a:p>
            <a:pPr marL="322263" indent="-322263">
              <a:lnSpc>
                <a:spcPct val="80000"/>
              </a:lnSpc>
              <a:spcBef>
                <a:spcPts val="450"/>
              </a:spcBef>
              <a:buFont typeface="Wingdings" pitchFamily="2" charset="2"/>
              <a:buNone/>
              <a:tabLst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endParaRPr lang="en-GB" sz="1800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pl-PL" dirty="0" smtClean="0"/>
              <a:t>Pieczęć wpływu jest stawiana:</a:t>
            </a:r>
          </a:p>
          <a:p>
            <a:pPr>
              <a:buNone/>
            </a:pPr>
            <a:endParaRPr lang="pl-PL" dirty="0" smtClean="0"/>
          </a:p>
          <a:p>
            <a:pPr>
              <a:buNone/>
            </a:pPr>
            <a:r>
              <a:rPr lang="pl-PL" spc="300" dirty="0" smtClean="0"/>
              <a:t>  na przedniej stronie koperty</a:t>
            </a:r>
            <a:r>
              <a:rPr lang="pl-PL" dirty="0" smtClean="0"/>
              <a:t>, jeżeli nie jest ona otwierana </a:t>
            </a:r>
          </a:p>
          <a:p>
            <a:pPr>
              <a:buNone/>
            </a:pPr>
            <a:r>
              <a:rPr lang="pl-PL" spc="300" dirty="0" smtClean="0"/>
              <a:t>  w lewym górnym rogu</a:t>
            </a:r>
            <a:r>
              <a:rPr lang="pl-PL" dirty="0" smtClean="0"/>
              <a:t>, na pierwszym piśmie każdej wpływającej na nośniku papierowym korespondencji </a:t>
            </a:r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                  Pieczęć wpływu 3/4</a:t>
            </a:r>
            <a:endParaRPr lang="pl-PL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pl-PL" dirty="0" smtClean="0"/>
              <a:t>Pieczęć wpływu określa:</a:t>
            </a:r>
          </a:p>
          <a:p>
            <a:pPr>
              <a:buNone/>
            </a:pPr>
            <a:endParaRPr lang="pl-PL" dirty="0" smtClean="0"/>
          </a:p>
          <a:p>
            <a:pPr marL="514350" indent="-514350">
              <a:buAutoNum type="alphaLcParenR"/>
            </a:pPr>
            <a:r>
              <a:rPr lang="pl-PL" dirty="0" smtClean="0"/>
              <a:t>Datę otrzymania korespondencji</a:t>
            </a:r>
          </a:p>
          <a:p>
            <a:pPr marL="514350" indent="-514350">
              <a:buAutoNum type="alphaLcParenR"/>
            </a:pPr>
            <a:r>
              <a:rPr lang="pl-PL" dirty="0" smtClean="0"/>
              <a:t>Wchodzący numer ewidencyjny z rejestru kancelaryjnego  (</a:t>
            </a:r>
            <a:r>
              <a:rPr lang="pl-PL" smtClean="0"/>
              <a:t>dziennik podawczy)</a:t>
            </a:r>
            <a:endParaRPr lang="pl-PL" dirty="0" smtClean="0"/>
          </a:p>
          <a:p>
            <a:pPr marL="514350" indent="-514350">
              <a:buAutoNum type="alphaLcParenR"/>
            </a:pPr>
            <a:r>
              <a:rPr lang="pl-PL" dirty="0" smtClean="0"/>
              <a:t>Ilość załączników</a:t>
            </a:r>
          </a:p>
          <a:p>
            <a:pPr marL="514350" indent="-514350">
              <a:buAutoNum type="alphaLcParenR"/>
            </a:pPr>
            <a:r>
              <a:rPr lang="pl-PL" dirty="0" smtClean="0"/>
              <a:t>Podpis </a:t>
            </a:r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                Pieczęć wpływu  4/</a:t>
            </a:r>
            <a:r>
              <a:rPr lang="pl-PL" dirty="0" err="1" smtClean="0"/>
              <a:t>4</a:t>
            </a:r>
            <a:endParaRPr lang="pl-PL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457200" y="1523999"/>
            <a:ext cx="8229600" cy="4880778"/>
          </a:xfrm>
        </p:spPr>
        <p:txBody>
          <a:bodyPr/>
          <a:lstStyle/>
          <a:p>
            <a:pPr>
              <a:buNone/>
            </a:pPr>
            <a:r>
              <a:rPr lang="pl-PL" dirty="0" smtClean="0"/>
              <a:t>-</a:t>
            </a:r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                      Reasumując</a:t>
            </a:r>
            <a:endParaRPr lang="pl-PL" dirty="0"/>
          </a:p>
        </p:txBody>
      </p:sp>
      <p:pic>
        <p:nvPicPr>
          <p:cNvPr id="3074" name="Picture 2" descr="C:\Users\Radek\AppData\Local\Microsoft\Windows\Temporary Internet Files\Content.IE5\X77B03VT\MCj0441405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2071678"/>
            <a:ext cx="903268" cy="1000132"/>
          </a:xfrm>
          <a:prstGeom prst="rect">
            <a:avLst/>
          </a:prstGeom>
          <a:noFill/>
        </p:spPr>
      </p:pic>
      <p:sp>
        <p:nvSpPr>
          <p:cNvPr id="5" name="Strzałka w prawo 4"/>
          <p:cNvSpPr/>
          <p:nvPr/>
        </p:nvSpPr>
        <p:spPr>
          <a:xfrm rot="1708936">
            <a:off x="1663621" y="3170452"/>
            <a:ext cx="785818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3075" name="Picture 3" descr="C:\Users\Radek\AppData\Local\Microsoft\Windows\Temporary Internet Files\Content.IE5\X77B03VT\MCj0441456000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422" y="3286124"/>
            <a:ext cx="1428760" cy="1214446"/>
          </a:xfrm>
          <a:prstGeom prst="rect">
            <a:avLst/>
          </a:prstGeom>
          <a:noFill/>
        </p:spPr>
      </p:pic>
      <p:sp>
        <p:nvSpPr>
          <p:cNvPr id="7" name="Strzałka w prawo 6"/>
          <p:cNvSpPr/>
          <p:nvPr/>
        </p:nvSpPr>
        <p:spPr>
          <a:xfrm rot="20850596">
            <a:off x="1664438" y="2299181"/>
            <a:ext cx="813999" cy="2869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3076" name="Picture 4" descr="C:\Users\Radek\AppData\Local\Microsoft\Windows\Temporary Internet Files\Content.IE5\X77B03VT\MCj0441455000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14612" y="1928802"/>
            <a:ext cx="1285884" cy="1143008"/>
          </a:xfrm>
          <a:prstGeom prst="rect">
            <a:avLst/>
          </a:prstGeom>
          <a:noFill/>
        </p:spPr>
      </p:pic>
      <p:sp>
        <p:nvSpPr>
          <p:cNvPr id="9" name="Strzałka w prawo 8"/>
          <p:cNvSpPr/>
          <p:nvPr/>
        </p:nvSpPr>
        <p:spPr>
          <a:xfrm>
            <a:off x="4000496" y="2285992"/>
            <a:ext cx="785818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3077" name="Picture 5" descr="C:\Users\Radek\AppData\Local\Microsoft\Windows\Temporary Internet Files\Content.IE5\TT10FMDF\MCj03077430000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29190" y="2000240"/>
            <a:ext cx="498485" cy="790570"/>
          </a:xfrm>
          <a:prstGeom prst="rect">
            <a:avLst/>
          </a:prstGeom>
          <a:noFill/>
        </p:spPr>
      </p:pic>
      <p:pic>
        <p:nvPicPr>
          <p:cNvPr id="3078" name="Picture 6" descr="C:\Users\Radek\AppData\Local\Microsoft\Windows\Temporary Internet Files\Content.IE5\TT10FMDF\MPj03853290000[1]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29388" y="2000240"/>
            <a:ext cx="1055687" cy="900103"/>
          </a:xfrm>
          <a:prstGeom prst="rect">
            <a:avLst/>
          </a:prstGeom>
          <a:noFill/>
        </p:spPr>
      </p:pic>
      <p:sp>
        <p:nvSpPr>
          <p:cNvPr id="13" name="Strzałka w prawo 12"/>
          <p:cNvSpPr/>
          <p:nvPr/>
        </p:nvSpPr>
        <p:spPr>
          <a:xfrm>
            <a:off x="5500694" y="2214554"/>
            <a:ext cx="714380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5" name="Strzałka w prawo 14"/>
          <p:cNvSpPr/>
          <p:nvPr/>
        </p:nvSpPr>
        <p:spPr>
          <a:xfrm>
            <a:off x="7572396" y="2214554"/>
            <a:ext cx="428628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3081" name="Picture 9" descr="C:\Users\Radek\AppData\Local\Microsoft\Windows\Temporary Internet Files\Content.IE5\C8R2Y0Z2\MCj02971410000[1]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001024" y="2000240"/>
            <a:ext cx="1000132" cy="930287"/>
          </a:xfrm>
          <a:prstGeom prst="rect">
            <a:avLst/>
          </a:prstGeom>
          <a:noFill/>
        </p:spPr>
      </p:pic>
      <p:pic>
        <p:nvPicPr>
          <p:cNvPr id="3082" name="Picture 10" descr="C:\Users\Radek\AppData\Local\Microsoft\Windows\Temporary Internet Files\Content.IE5\C8R2Y0Z2\MCj03118600000[1].wm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643438" y="3429000"/>
            <a:ext cx="857256" cy="857256"/>
          </a:xfrm>
          <a:prstGeom prst="rect">
            <a:avLst/>
          </a:prstGeom>
          <a:noFill/>
        </p:spPr>
      </p:pic>
      <p:sp>
        <p:nvSpPr>
          <p:cNvPr id="19" name="Strzałka w prawo 18"/>
          <p:cNvSpPr/>
          <p:nvPr/>
        </p:nvSpPr>
        <p:spPr>
          <a:xfrm>
            <a:off x="3786182" y="3643314"/>
            <a:ext cx="714380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3083" name="Picture 11" descr="C:\Users\Radek\AppData\Local\Microsoft\Windows\Temporary Internet Files\Content.IE5\TT10FMDF\MCj03077430000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86512" y="3500438"/>
            <a:ext cx="500066" cy="785819"/>
          </a:xfrm>
          <a:prstGeom prst="rect">
            <a:avLst/>
          </a:prstGeom>
          <a:noFill/>
        </p:spPr>
      </p:pic>
      <p:sp>
        <p:nvSpPr>
          <p:cNvPr id="21" name="Strzałka w prawo 20"/>
          <p:cNvSpPr/>
          <p:nvPr/>
        </p:nvSpPr>
        <p:spPr>
          <a:xfrm>
            <a:off x="5643570" y="3786190"/>
            <a:ext cx="500066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22" name="Picture 6" descr="C:\Users\Radek\AppData\Local\Microsoft\Windows\Temporary Internet Files\Content.IE5\TT10FMDF\MPj03853290000[1]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72396" y="3429000"/>
            <a:ext cx="1055687" cy="900103"/>
          </a:xfrm>
          <a:prstGeom prst="rect">
            <a:avLst/>
          </a:prstGeom>
          <a:noFill/>
        </p:spPr>
      </p:pic>
      <p:sp>
        <p:nvSpPr>
          <p:cNvPr id="23" name="Strzałka w prawo 22"/>
          <p:cNvSpPr/>
          <p:nvPr/>
        </p:nvSpPr>
        <p:spPr>
          <a:xfrm>
            <a:off x="6929454" y="3857628"/>
            <a:ext cx="571504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4" name="Strzałka w prawo 23"/>
          <p:cNvSpPr/>
          <p:nvPr/>
        </p:nvSpPr>
        <p:spPr>
          <a:xfrm>
            <a:off x="820697" y="5059383"/>
            <a:ext cx="857256" cy="4286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3084" name="Picture 12" descr="C:\Users\Radek\AppData\Local\Microsoft\Windows\Temporary Internet Files\Content.IE5\C8R2Y0Z2\MCj02971410000[1]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857356" y="4643446"/>
            <a:ext cx="1958975" cy="1312863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pl-PL" dirty="0" smtClean="0"/>
              <a:t>Pewna część korespondencji jest przekazywana  przez kancelarię  do sekretariatu  aby następnie trafić do kierownika bądź zastępcy kierownika urzędu.</a:t>
            </a:r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Pewna część korespondencji…</a:t>
            </a:r>
            <a:endParaRPr lang="pl-PL" dirty="0"/>
          </a:p>
        </p:txBody>
      </p:sp>
      <p:pic>
        <p:nvPicPr>
          <p:cNvPr id="5123" name="Picture 3" descr="C:\Users\Radek\AppData\Local\Microsoft\Windows\Temporary Internet Files\Content.IE5\E3GIAS66\MCj0441534000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86182" y="3143248"/>
            <a:ext cx="1749412" cy="1909768"/>
          </a:xfrm>
          <a:prstGeom prst="rect">
            <a:avLst/>
          </a:prstGeom>
          <a:noFill/>
        </p:spPr>
      </p:pic>
      <p:pic>
        <p:nvPicPr>
          <p:cNvPr id="5124" name="Picture 4" descr="C:\Users\Radek\AppData\Local\Microsoft\Windows\Temporary Internet Files\Content.IE5\C8R2Y0Z2\MPj0438528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40" y="3143248"/>
            <a:ext cx="1714512" cy="2195368"/>
          </a:xfrm>
          <a:prstGeom prst="rect">
            <a:avLst/>
          </a:prstGeom>
          <a:noFill/>
        </p:spPr>
      </p:pic>
      <p:pic>
        <p:nvPicPr>
          <p:cNvPr id="5125" name="Picture 5" descr="C:\Users\Radek\AppData\Local\Microsoft\Windows\Temporary Internet Files\Content.IE5\X77B03VT\MCj0431589000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28926" y="3000372"/>
            <a:ext cx="1012811" cy="785818"/>
          </a:xfrm>
          <a:prstGeom prst="rect">
            <a:avLst/>
          </a:prstGeom>
          <a:noFill/>
        </p:spPr>
      </p:pic>
      <p:pic>
        <p:nvPicPr>
          <p:cNvPr id="8" name="Picture 5" descr="C:\Users\Radek\AppData\Local\Microsoft\Windows\Temporary Internet Files\Content.IE5\X77B03VT\MCj0431589000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0694" y="3071810"/>
            <a:ext cx="1012811" cy="714380"/>
          </a:xfrm>
          <a:prstGeom prst="rect">
            <a:avLst/>
          </a:prstGeom>
          <a:noFill/>
        </p:spPr>
      </p:pic>
      <p:pic>
        <p:nvPicPr>
          <p:cNvPr id="5127" name="Picture 7" descr="C:\Users\Radek\AppData\Local\Microsoft\Windows\Temporary Internet Files\Content.IE5\C8R2Y0Z2\MCj04339430000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00100" y="3214686"/>
            <a:ext cx="808157" cy="828542"/>
          </a:xfrm>
          <a:prstGeom prst="rect">
            <a:avLst/>
          </a:prstGeom>
          <a:noFill/>
        </p:spPr>
      </p:pic>
      <p:pic>
        <p:nvPicPr>
          <p:cNvPr id="5128" name="Picture 8" descr="C:\Users\Radek\AppData\Local\Microsoft\Windows\Temporary Internet Files\Content.IE5\E3GIAS66\MCj04339440000[1]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57224" y="4214818"/>
            <a:ext cx="1063614" cy="928694"/>
          </a:xfrm>
          <a:prstGeom prst="rect">
            <a:avLst/>
          </a:prstGeom>
          <a:noFill/>
        </p:spPr>
      </p:pic>
      <p:pic>
        <p:nvPicPr>
          <p:cNvPr id="5129" name="Picture 9" descr="C:\Users\Radek\AppData\Local\Microsoft\Windows\Temporary Internet Files\Content.IE5\C8R2Y0Z2\MCj04339430000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28794" y="3571876"/>
            <a:ext cx="928694" cy="928694"/>
          </a:xfrm>
          <a:prstGeom prst="rect">
            <a:avLst/>
          </a:prstGeom>
          <a:noFill/>
        </p:spPr>
      </p:pic>
      <p:sp>
        <p:nvSpPr>
          <p:cNvPr id="13" name="Prostokąt zaokrąglony 12"/>
          <p:cNvSpPr/>
          <p:nvPr/>
        </p:nvSpPr>
        <p:spPr>
          <a:xfrm>
            <a:off x="500034" y="5286388"/>
            <a:ext cx="2357454" cy="71438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Kancelaria</a:t>
            </a:r>
            <a:endParaRPr lang="pl-PL" dirty="0">
              <a:solidFill>
                <a:schemeClr val="bg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" name="Prostokąt zaokrąglony 13"/>
          <p:cNvSpPr/>
          <p:nvPr/>
        </p:nvSpPr>
        <p:spPr>
          <a:xfrm>
            <a:off x="3428992" y="5357826"/>
            <a:ext cx="2000264" cy="642942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Sekretariat</a:t>
            </a:r>
            <a:endParaRPr lang="pl-PL" dirty="0">
              <a:solidFill>
                <a:schemeClr val="bg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" name="Prostokąt zaokrąglony 14"/>
          <p:cNvSpPr/>
          <p:nvPr/>
        </p:nvSpPr>
        <p:spPr>
          <a:xfrm>
            <a:off x="6429388" y="5715016"/>
            <a:ext cx="2143140" cy="571504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Kierownik jednostki org.</a:t>
            </a:r>
            <a:endParaRPr lang="pl-PL" dirty="0">
              <a:solidFill>
                <a:schemeClr val="bg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pl-PL" dirty="0" smtClean="0"/>
              <a:t>Pewna część korespondencji jest przekazywana przez kancelarię wydziałom.</a:t>
            </a:r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Pewna część korespondencji….</a:t>
            </a:r>
            <a:endParaRPr lang="pl-PL" dirty="0"/>
          </a:p>
        </p:txBody>
      </p:sp>
      <p:pic>
        <p:nvPicPr>
          <p:cNvPr id="4" name="Picture 7" descr="C:\Users\Radek\AppData\Local\Microsoft\Windows\Temporary Internet Files\Content.IE5\C8R2Y0Z2\MCj0433943000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3214686"/>
            <a:ext cx="808157" cy="828542"/>
          </a:xfrm>
          <a:prstGeom prst="rect">
            <a:avLst/>
          </a:prstGeom>
          <a:noFill/>
        </p:spPr>
      </p:pic>
      <p:pic>
        <p:nvPicPr>
          <p:cNvPr id="5" name="Picture 8" descr="C:\Users\Radek\AppData\Local\Microsoft\Windows\Temporary Internet Files\Content.IE5\E3GIAS66\MCj0433944000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4214818"/>
            <a:ext cx="1063614" cy="928694"/>
          </a:xfrm>
          <a:prstGeom prst="rect">
            <a:avLst/>
          </a:prstGeom>
          <a:noFill/>
        </p:spPr>
      </p:pic>
      <p:pic>
        <p:nvPicPr>
          <p:cNvPr id="6" name="Picture 9" descr="C:\Users\Radek\AppData\Local\Microsoft\Windows\Temporary Internet Files\Content.IE5\C8R2Y0Z2\MCj0433943000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3571876"/>
            <a:ext cx="928694" cy="928694"/>
          </a:xfrm>
          <a:prstGeom prst="rect">
            <a:avLst/>
          </a:prstGeom>
          <a:noFill/>
        </p:spPr>
      </p:pic>
      <p:sp>
        <p:nvSpPr>
          <p:cNvPr id="7" name="Prostokąt zaokrąglony 6"/>
          <p:cNvSpPr/>
          <p:nvPr/>
        </p:nvSpPr>
        <p:spPr>
          <a:xfrm>
            <a:off x="500034" y="5286388"/>
            <a:ext cx="2357454" cy="71438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Kancelaria</a:t>
            </a:r>
            <a:endParaRPr lang="pl-PL" dirty="0">
              <a:solidFill>
                <a:schemeClr val="bg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" name="Strzałka w prawo 7"/>
          <p:cNvSpPr/>
          <p:nvPr/>
        </p:nvSpPr>
        <p:spPr>
          <a:xfrm>
            <a:off x="3286116" y="3857628"/>
            <a:ext cx="2000264" cy="78581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9" name="Picture 6" descr="C:\Users\Radek\AppData\Local\Microsoft\Windows\Temporary Internet Files\Content.IE5\TT10FMDF\MCj0432606000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21357" y="2979742"/>
            <a:ext cx="998553" cy="1206510"/>
          </a:xfrm>
          <a:prstGeom prst="rect">
            <a:avLst/>
          </a:prstGeom>
          <a:noFill/>
        </p:spPr>
      </p:pic>
      <p:pic>
        <p:nvPicPr>
          <p:cNvPr id="10" name="Picture 6" descr="C:\Users\Radek\AppData\Local\Microsoft\Windows\Temporary Internet Files\Content.IE5\TT10FMDF\MCj0432606000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35869" y="2979742"/>
            <a:ext cx="998553" cy="1206510"/>
          </a:xfrm>
          <a:prstGeom prst="rect">
            <a:avLst/>
          </a:prstGeom>
          <a:noFill/>
        </p:spPr>
      </p:pic>
      <p:pic>
        <p:nvPicPr>
          <p:cNvPr id="11" name="Picture 6" descr="C:\Users\Radek\AppData\Local\Microsoft\Windows\Temporary Internet Files\Content.IE5\TT10FMDF\MCj0432606000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21357" y="4408502"/>
            <a:ext cx="998553" cy="1206510"/>
          </a:xfrm>
          <a:prstGeom prst="rect">
            <a:avLst/>
          </a:prstGeom>
          <a:noFill/>
        </p:spPr>
      </p:pic>
      <p:pic>
        <p:nvPicPr>
          <p:cNvPr id="12" name="Picture 6" descr="C:\Users\Radek\AppData\Local\Microsoft\Windows\Temporary Internet Files\Content.IE5\TT10FMDF\MCj0432606000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35869" y="4408502"/>
            <a:ext cx="998553" cy="1206510"/>
          </a:xfrm>
          <a:prstGeom prst="rect">
            <a:avLst/>
          </a:prstGeom>
          <a:noFill/>
        </p:spPr>
      </p:pic>
      <p:sp>
        <p:nvSpPr>
          <p:cNvPr id="14" name="Prostokąt zaokrąglony 13"/>
          <p:cNvSpPr/>
          <p:nvPr/>
        </p:nvSpPr>
        <p:spPr>
          <a:xfrm>
            <a:off x="5214942" y="5715016"/>
            <a:ext cx="3500462" cy="71438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Wydziały </a:t>
            </a:r>
            <a:endParaRPr lang="pl-PL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pl-PL" dirty="0" smtClean="0"/>
              <a:t>Kierownikowi urzędu kancelaria przekazuje za pośrednictwem sekretariatu następującą korespondencję:</a:t>
            </a:r>
          </a:p>
          <a:p>
            <a:r>
              <a:rPr lang="pl-PL" dirty="0" smtClean="0"/>
              <a:t>1) adresowaną do kierownika urzędu,</a:t>
            </a:r>
          </a:p>
          <a:p>
            <a:r>
              <a:rPr lang="pl-PL" dirty="0" smtClean="0"/>
              <a:t>2) dotyczącą spraw o charakterze reprezentacyjnym,</a:t>
            </a:r>
          </a:p>
          <a:p>
            <a:r>
              <a:rPr lang="pl-PL" dirty="0" smtClean="0"/>
              <a:t>3) od organów naczelnych i centralnych, wojewody i marszałka województwa, starosty,</a:t>
            </a:r>
          </a:p>
          <a:p>
            <a:r>
              <a:rPr lang="pl-PL" dirty="0" smtClean="0"/>
              <a:t>4) od organów gminy oraz organów związków międzygminnych,</a:t>
            </a:r>
          </a:p>
          <a:p>
            <a:r>
              <a:rPr lang="pl-PL" dirty="0" smtClean="0"/>
              <a:t>5) zastrzeżoną dla kierownika urzędu,</a:t>
            </a:r>
          </a:p>
          <a:p>
            <a:r>
              <a:rPr lang="pl-PL" dirty="0" smtClean="0"/>
              <a:t>6) dotyczącą organizacji, zakresu działania i zasad funkcjonowania urzędu,</a:t>
            </a:r>
          </a:p>
          <a:p>
            <a:r>
              <a:rPr lang="pl-PL" dirty="0" smtClean="0"/>
              <a:t>7) skargi i wnioski dotyczące działalności urzędu lub jego pracowników,</a:t>
            </a:r>
          </a:p>
          <a:p>
            <a:r>
              <a:rPr lang="pl-PL" dirty="0" smtClean="0"/>
              <a:t>8) protokoły i zalecenia pokontrolne z kontroli przeprowadzonych w urzędzie przez organy kontrolne,</a:t>
            </a:r>
          </a:p>
          <a:p>
            <a:r>
              <a:rPr lang="pl-PL" dirty="0" smtClean="0"/>
              <a:t>9) protokoły i zalecenia pokontrolne z kontroli przeprowadzonych przez organy kontrolne w gminnych jednostkach organizacyjnych.</a:t>
            </a:r>
          </a:p>
          <a:p>
            <a:pPr>
              <a:buNone/>
            </a:pPr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Korespondencja przekazywana kierownikowi urzędu </a:t>
            </a:r>
            <a:endParaRPr lang="pl-PL" dirty="0"/>
          </a:p>
        </p:txBody>
      </p:sp>
      <p:pic>
        <p:nvPicPr>
          <p:cNvPr id="4" name="Picture 3" descr="C:\Users\Radek\AppData\Local\Microsoft\Windows\Temporary Internet Files\Content.IE5\E3GIAS66\MCj0441534000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571480"/>
            <a:ext cx="905021" cy="1060982"/>
          </a:xfrm>
          <a:prstGeom prst="rect">
            <a:avLst/>
          </a:prstGeom>
          <a:noFill/>
        </p:spPr>
      </p:pic>
      <p:pic>
        <p:nvPicPr>
          <p:cNvPr id="5" name="Picture 4" descr="C:\Users\Radek\AppData\Local\Microsoft\Windows\Temporary Internet Files\Content.IE5\C8R2Y0Z2\MPj0438528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00958" y="285728"/>
            <a:ext cx="886966" cy="1219648"/>
          </a:xfrm>
          <a:prstGeom prst="rect">
            <a:avLst/>
          </a:prstGeom>
          <a:noFill/>
        </p:spPr>
      </p:pic>
      <p:pic>
        <p:nvPicPr>
          <p:cNvPr id="6" name="Picture 5" descr="C:\Users\Radek\AppData\Local\Microsoft\Windows\Temporary Internet Files\Content.IE5\X77B03VT\MCj0431589000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86380" y="857232"/>
            <a:ext cx="523957" cy="436566"/>
          </a:xfrm>
          <a:prstGeom prst="rect">
            <a:avLst/>
          </a:prstGeom>
          <a:noFill/>
        </p:spPr>
      </p:pic>
      <p:pic>
        <p:nvPicPr>
          <p:cNvPr id="7" name="Picture 5" descr="C:\Users\Radek\AppData\Local\Microsoft\Windows\Temporary Internet Files\Content.IE5\X77B03VT\MCj0431589000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6578" y="928670"/>
            <a:ext cx="523957" cy="396878"/>
          </a:xfrm>
          <a:prstGeom prst="rect">
            <a:avLst/>
          </a:prstGeom>
          <a:noFill/>
        </p:spPr>
      </p:pic>
      <p:pic>
        <p:nvPicPr>
          <p:cNvPr id="8" name="Picture 7" descr="C:\Users\Radek\AppData\Local\Microsoft\Windows\Temporary Internet Files\Content.IE5\C8R2Y0Z2\MCj04339430000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6314" y="857232"/>
            <a:ext cx="418082" cy="460301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 dirty="0" smtClean="0"/>
          </a:p>
          <a:p>
            <a:endParaRPr lang="pl-PL" dirty="0" smtClean="0"/>
          </a:p>
          <a:p>
            <a:r>
              <a:rPr lang="pl-PL" dirty="0" smtClean="0"/>
              <a:t>Zastępcom kierownika urzędu kancelaria przekazuje, poprzez ich sekretariaty, korespondencję:</a:t>
            </a:r>
          </a:p>
          <a:p>
            <a:r>
              <a:rPr lang="pl-PL" dirty="0" smtClean="0"/>
              <a:t>1) imiennie do nich adresowaną,</a:t>
            </a:r>
          </a:p>
          <a:p>
            <a:r>
              <a:rPr lang="pl-PL" dirty="0" smtClean="0"/>
              <a:t>2) dotyczącą prowadzonych spraw, zgodnie z podziałem zadań, kompetencji i odpowiedzialności,</a:t>
            </a:r>
          </a:p>
          <a:p>
            <a:r>
              <a:rPr lang="pl-PL" dirty="0" smtClean="0"/>
              <a:t>3) zastrzeżoną dla zastępcy kierownika urzędu.</a:t>
            </a:r>
          </a:p>
          <a:p>
            <a:pPr>
              <a:buNone/>
            </a:pPr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Korespondencja przekazywana zastępcom kierownika urzędu</a:t>
            </a:r>
            <a:endParaRPr lang="pl-PL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 dirty="0" smtClean="0"/>
          </a:p>
          <a:p>
            <a:pPr>
              <a:buNone/>
            </a:pPr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System dziennikowy a bezdziennikowy</a:t>
            </a:r>
            <a:endParaRPr lang="pl-PL" dirty="0"/>
          </a:p>
        </p:txBody>
      </p:sp>
      <p:pic>
        <p:nvPicPr>
          <p:cNvPr id="1027" name="Picture 3" descr="C:\Users\Radek\AppData\Local\Microsoft\Windows\Temporary Internet Files\Content.IE5\E3GIAS66\MCj0439819000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14744" y="1000108"/>
            <a:ext cx="1808151" cy="1808151"/>
          </a:xfrm>
          <a:prstGeom prst="rect">
            <a:avLst/>
          </a:prstGeom>
          <a:noFill/>
        </p:spPr>
      </p:pic>
      <p:sp>
        <p:nvSpPr>
          <p:cNvPr id="7" name="Prostokąt 6"/>
          <p:cNvSpPr/>
          <p:nvPr/>
        </p:nvSpPr>
        <p:spPr>
          <a:xfrm>
            <a:off x="571472" y="1643050"/>
            <a:ext cx="3857652" cy="42862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1Rejestrujemy poszczególne pisma</a:t>
            </a:r>
          </a:p>
          <a:p>
            <a:pPr algn="ctr"/>
            <a:r>
              <a:rPr lang="pl-PL" dirty="0" smtClean="0"/>
              <a:t>2Opieramy się o system dzienników</a:t>
            </a:r>
          </a:p>
          <a:p>
            <a:pPr algn="ctr"/>
            <a:endParaRPr lang="pl-PL" dirty="0" smtClean="0"/>
          </a:p>
          <a:p>
            <a:pPr algn="ctr"/>
            <a:r>
              <a:rPr lang="pl-PL" dirty="0" smtClean="0"/>
              <a:t>3Opieramy się o ciągłe pokwitowania</a:t>
            </a:r>
          </a:p>
          <a:p>
            <a:pPr algn="ctr"/>
            <a:r>
              <a:rPr lang="pl-PL" dirty="0" smtClean="0"/>
              <a:t>4Akta porządkujemy według skorowidzów, wykazów alfabetycznych, numerowych</a:t>
            </a:r>
          </a:p>
          <a:p>
            <a:pPr algn="ctr"/>
            <a:endParaRPr lang="pl-PL" dirty="0"/>
          </a:p>
        </p:txBody>
      </p:sp>
      <p:sp>
        <p:nvSpPr>
          <p:cNvPr id="8" name="Prostokąt 7"/>
          <p:cNvSpPr/>
          <p:nvPr/>
        </p:nvSpPr>
        <p:spPr>
          <a:xfrm>
            <a:off x="4714876" y="1643050"/>
            <a:ext cx="4000528" cy="42862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1Rejestrujemy sprawy</a:t>
            </a:r>
          </a:p>
          <a:p>
            <a:pPr algn="ctr"/>
            <a:r>
              <a:rPr lang="pl-PL" dirty="0" smtClean="0"/>
              <a:t>2Opieramy się o spisy spraw i rejestry kancelaryjne</a:t>
            </a:r>
          </a:p>
          <a:p>
            <a:pPr algn="ctr"/>
            <a:r>
              <a:rPr lang="pl-PL" dirty="0" smtClean="0"/>
              <a:t>3Zasadniczy brak pokwitowań </a:t>
            </a:r>
          </a:p>
          <a:p>
            <a:pPr algn="ctr"/>
            <a:r>
              <a:rPr lang="pl-PL" dirty="0" smtClean="0"/>
              <a:t>4Akta porządkujemy według Jednolitego Rzeczowego Wykazu Akt (JRWA, też RWA)</a:t>
            </a:r>
          </a:p>
          <a:p>
            <a:pPr algn="ctr"/>
            <a:r>
              <a:rPr lang="pl-PL" dirty="0" smtClean="0"/>
              <a:t> </a:t>
            </a:r>
            <a:endParaRPr lang="pl-PL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457200" y="1524000"/>
            <a:ext cx="8293910" cy="4572000"/>
          </a:xfrm>
        </p:spPr>
        <p:txBody>
          <a:bodyPr numCol="2"/>
          <a:lstStyle/>
          <a:p>
            <a:pPr>
              <a:buNone/>
            </a:pPr>
            <a:endParaRPr lang="pl-PL" dirty="0" smtClean="0"/>
          </a:p>
          <a:p>
            <a:pPr>
              <a:buNone/>
            </a:pPr>
            <a:r>
              <a:rPr lang="pl-PL" dirty="0" smtClean="0"/>
              <a:t>Pracownik sekretariatu</a:t>
            </a:r>
          </a:p>
          <a:p>
            <a:pPr>
              <a:buNone/>
            </a:pPr>
            <a:endParaRPr lang="pl-PL" dirty="0" smtClean="0"/>
          </a:p>
          <a:p>
            <a:pPr>
              <a:buNone/>
            </a:pPr>
            <a:endParaRPr lang="pl-PL" dirty="0" smtClean="0"/>
          </a:p>
          <a:p>
            <a:pPr>
              <a:buNone/>
            </a:pPr>
            <a:endParaRPr lang="pl-PL" dirty="0" smtClean="0"/>
          </a:p>
          <a:p>
            <a:pPr>
              <a:buNone/>
            </a:pPr>
            <a:endParaRPr lang="pl-PL" dirty="0" smtClean="0"/>
          </a:p>
          <a:p>
            <a:pPr>
              <a:buNone/>
            </a:pPr>
            <a:endParaRPr lang="pl-PL" dirty="0" smtClean="0"/>
          </a:p>
          <a:p>
            <a:pPr>
              <a:buNone/>
            </a:pPr>
            <a:r>
              <a:rPr lang="pl-PL" dirty="0" smtClean="0"/>
              <a:t>przyjmuje korespondencje</a:t>
            </a:r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 numCol="2"/>
          <a:lstStyle/>
          <a:p>
            <a:r>
              <a:rPr lang="pl-PL" dirty="0" smtClean="0"/>
              <a:t>W sekretariacie…</a:t>
            </a:r>
            <a:endParaRPr lang="pl-PL" dirty="0"/>
          </a:p>
        </p:txBody>
      </p:sp>
      <p:pic>
        <p:nvPicPr>
          <p:cNvPr id="1026" name="Picture 2" descr="C:\Users\Radek\AppData\Local\Microsoft\Windows\Temporary Internet Files\Content.IE5\E3GIAS66\MCj0441534000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928802"/>
            <a:ext cx="3757620" cy="3606800"/>
          </a:xfrm>
          <a:prstGeom prst="rect">
            <a:avLst/>
          </a:prstGeom>
          <a:noFill/>
        </p:spPr>
      </p:pic>
      <p:sp>
        <p:nvSpPr>
          <p:cNvPr id="5" name="Prostokąt 4"/>
          <p:cNvSpPr/>
          <p:nvPr/>
        </p:nvSpPr>
        <p:spPr>
          <a:xfrm>
            <a:off x="4643438" y="1714488"/>
            <a:ext cx="4143404" cy="46434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 smtClean="0"/>
          </a:p>
          <a:p>
            <a:pPr algn="ctr"/>
            <a:endParaRPr lang="pl-PL" dirty="0" smtClean="0"/>
          </a:p>
          <a:p>
            <a:pPr algn="ctr"/>
            <a:endParaRPr lang="pl-PL" dirty="0" smtClean="0"/>
          </a:p>
          <a:p>
            <a:pPr algn="ctr"/>
            <a:endParaRPr lang="pl-PL" dirty="0" smtClean="0"/>
          </a:p>
          <a:p>
            <a:pPr algn="ctr"/>
            <a:endParaRPr lang="pl-PL" dirty="0" smtClean="0"/>
          </a:p>
          <a:p>
            <a:pPr algn="ctr"/>
            <a:endParaRPr lang="pl-PL" dirty="0" smtClean="0"/>
          </a:p>
          <a:p>
            <a:pPr algn="ctr"/>
            <a:endParaRPr lang="pl-PL" dirty="0" smtClean="0"/>
          </a:p>
          <a:p>
            <a:pPr algn="ctr"/>
            <a:endParaRPr lang="pl-PL" dirty="0" smtClean="0"/>
          </a:p>
          <a:p>
            <a:pPr algn="ctr"/>
            <a:endParaRPr lang="pl-PL" dirty="0" smtClean="0"/>
          </a:p>
          <a:p>
            <a:pPr algn="ctr"/>
            <a:endParaRPr lang="pl-PL" dirty="0" smtClean="0"/>
          </a:p>
          <a:p>
            <a:pPr algn="ctr"/>
            <a:r>
              <a:rPr lang="pl-PL" dirty="0" smtClean="0"/>
              <a:t>rejestruje ją w </a:t>
            </a:r>
            <a:r>
              <a:rPr lang="pl-PL" dirty="0" smtClean="0">
                <a:solidFill>
                  <a:srgbClr val="FF0000"/>
                </a:solidFill>
              </a:rPr>
              <a:t>dzienniku korespondencji</a:t>
            </a:r>
            <a:r>
              <a:rPr lang="pl-PL" dirty="0" smtClean="0"/>
              <a:t>, ale nie zawsze, lecz tylko wtedy, gdy korespondencji wcześniej kancelaria nie zarejestrowała w rejestrze kancelaryjnym</a:t>
            </a:r>
          </a:p>
          <a:p>
            <a:pPr algn="ctr"/>
            <a:endParaRPr lang="pl-PL" dirty="0" smtClean="0"/>
          </a:p>
          <a:p>
            <a:pPr algn="ctr"/>
            <a:r>
              <a:rPr lang="pl-PL" dirty="0" smtClean="0"/>
              <a:t>przekazuje kierownikowi lub zastępcy</a:t>
            </a:r>
          </a:p>
          <a:p>
            <a:pPr algn="ctr"/>
            <a:endParaRPr lang="pl-PL" dirty="0" smtClean="0"/>
          </a:p>
          <a:p>
            <a:pPr algn="ctr"/>
            <a:r>
              <a:rPr lang="pl-PL" dirty="0" smtClean="0"/>
              <a:t>następnie zwraca do kancelarii w celu zarejestrowania jej </a:t>
            </a:r>
            <a:r>
              <a:rPr lang="pl-PL" dirty="0" smtClean="0">
                <a:solidFill>
                  <a:schemeClr val="tx2">
                    <a:lumMod val="75000"/>
                  </a:schemeClr>
                </a:solidFill>
              </a:rPr>
              <a:t>w rejestrze kancelaryjnym (dzienniku podawczym)</a:t>
            </a:r>
          </a:p>
          <a:p>
            <a:pPr algn="ctr"/>
            <a:endParaRPr lang="pl-PL" dirty="0" smtClean="0"/>
          </a:p>
          <a:p>
            <a:pPr algn="ctr"/>
            <a:endParaRPr lang="pl-PL" dirty="0" smtClean="0"/>
          </a:p>
          <a:p>
            <a:pPr algn="ctr"/>
            <a:endParaRPr lang="pl-PL" dirty="0" smtClean="0"/>
          </a:p>
          <a:p>
            <a:pPr algn="ctr"/>
            <a:endParaRPr lang="pl-PL" dirty="0" smtClean="0"/>
          </a:p>
          <a:p>
            <a:pPr algn="ctr"/>
            <a:endParaRPr lang="pl-PL" dirty="0" smtClean="0"/>
          </a:p>
          <a:p>
            <a:pPr algn="ctr"/>
            <a:endParaRPr lang="pl-PL" dirty="0" smtClean="0"/>
          </a:p>
          <a:p>
            <a:pPr algn="ctr"/>
            <a:endParaRPr lang="pl-PL" dirty="0" smtClean="0"/>
          </a:p>
          <a:p>
            <a:pPr algn="ctr"/>
            <a:endParaRPr lang="pl-PL" dirty="0" smtClean="0"/>
          </a:p>
          <a:p>
            <a:pPr algn="ctr"/>
            <a:endParaRPr lang="pl-PL" dirty="0" smtClean="0"/>
          </a:p>
          <a:p>
            <a:pPr algn="ctr"/>
            <a:endParaRPr lang="pl-PL" dirty="0" smtClean="0"/>
          </a:p>
          <a:p>
            <a:pPr algn="ctr"/>
            <a:endParaRPr lang="pl-PL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1"/>
          <p:cNvSpPr>
            <a:spLocks noChangeArrowheads="1"/>
          </p:cNvSpPr>
          <p:nvPr/>
        </p:nvSpPr>
        <p:spPr bwMode="auto">
          <a:xfrm>
            <a:off x="1588" y="1717675"/>
            <a:ext cx="2595562" cy="885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>
              <a:lnSpc>
                <a:spcPct val="100000"/>
              </a:lnSpc>
              <a:buFont typeface="Helvetica" pitchFamily="32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300" b="1">
                <a:solidFill>
                  <a:srgbClr val="FFFFFF"/>
                </a:solidFill>
                <a:latin typeface="Helvetica" pitchFamily="32" charset="0"/>
                <a:cs typeface="Times New Roman" pitchFamily="18" charset="0"/>
              </a:rPr>
              <a:t>Załącznik nr 2</a:t>
            </a:r>
            <a:r>
              <a:rPr lang="en-GB" sz="1000">
                <a:solidFill>
                  <a:srgbClr val="FFFFFF"/>
                </a:solidFill>
                <a:latin typeface="Helvetica" pitchFamily="32" charset="0"/>
                <a:cs typeface="Times New Roman" pitchFamily="18" charset="0"/>
              </a:rPr>
              <a:t> </a:t>
            </a:r>
          </a:p>
          <a:p>
            <a:pPr eaLnBrk="0" hangingPunct="0">
              <a:lnSpc>
                <a:spcPct val="100000"/>
              </a:lnSpc>
              <a:buFont typeface="Helvetica" pitchFamily="32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300" b="1">
                <a:solidFill>
                  <a:srgbClr val="FFFFFF"/>
                </a:solidFill>
                <a:latin typeface="Helvetica" pitchFamily="32" charset="0"/>
                <a:cs typeface="Times New Roman" pitchFamily="18" charset="0"/>
              </a:rPr>
              <a:t>DZIENNIK KORESPONDENCJI </a:t>
            </a:r>
          </a:p>
          <a:p>
            <a:pPr eaLnBrk="0" hangingPunct="0">
              <a:lnSpc>
                <a:spcPct val="100000"/>
              </a:lnSpc>
              <a:buFont typeface="Helvetica" pitchFamily="32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300" b="1">
                <a:solidFill>
                  <a:srgbClr val="FFFFFF"/>
                </a:solidFill>
                <a:latin typeface="Helvetica" pitchFamily="32" charset="0"/>
                <a:cs typeface="Times New Roman" pitchFamily="18" charset="0"/>
              </a:rPr>
              <a:t>Sekretariatu/Pionu</a:t>
            </a:r>
          </a:p>
          <a:p>
            <a:pPr eaLnBrk="0" hangingPunct="0">
              <a:lnSpc>
                <a:spcPct val="100000"/>
              </a:lnSpc>
              <a:buFont typeface="Helvetica" pitchFamily="32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1300" b="1">
              <a:solidFill>
                <a:srgbClr val="FFFFFF"/>
              </a:solidFill>
              <a:latin typeface="Helvetica" pitchFamily="32" charset="0"/>
              <a:cs typeface="Times New Roman" pitchFamily="18" charset="0"/>
            </a:endParaRPr>
          </a:p>
        </p:txBody>
      </p:sp>
      <p:pic>
        <p:nvPicPr>
          <p:cNvPr id="645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78338" y="5037138"/>
            <a:ext cx="190500" cy="142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4763" y="2641600"/>
            <a:ext cx="9136062" cy="1709738"/>
            <a:chOff x="3" y="1664"/>
            <a:chExt cx="5755" cy="1077"/>
          </a:xfrm>
        </p:grpSpPr>
        <p:sp>
          <p:nvSpPr>
            <p:cNvPr id="64516" name="Rectangle 4"/>
            <p:cNvSpPr>
              <a:spLocks noChangeArrowheads="1"/>
            </p:cNvSpPr>
            <p:nvPr/>
          </p:nvSpPr>
          <p:spPr bwMode="auto">
            <a:xfrm>
              <a:off x="5068" y="2587"/>
              <a:ext cx="690" cy="15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pPr>
                <a:lnSpc>
                  <a:spcPct val="100000"/>
                </a:lnSpc>
                <a:buFont typeface="Helvetica" pitchFamily="32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1000">
                  <a:solidFill>
                    <a:srgbClr val="FFFFFF"/>
                  </a:solidFill>
                  <a:latin typeface="Helvetica" pitchFamily="32" charset="0"/>
                  <a:cs typeface="Times New Roman" pitchFamily="18" charset="0"/>
                </a:rPr>
                <a:t> </a:t>
              </a:r>
            </a:p>
          </p:txBody>
        </p:sp>
        <p:sp>
          <p:nvSpPr>
            <p:cNvPr id="64517" name="Rectangle 5"/>
            <p:cNvSpPr>
              <a:spLocks noChangeArrowheads="1"/>
            </p:cNvSpPr>
            <p:nvPr/>
          </p:nvSpPr>
          <p:spPr bwMode="auto">
            <a:xfrm>
              <a:off x="4172" y="2587"/>
              <a:ext cx="896" cy="15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pPr>
                <a:lnSpc>
                  <a:spcPct val="100000"/>
                </a:lnSpc>
                <a:buFont typeface="Helvetica" pitchFamily="32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1000">
                  <a:solidFill>
                    <a:srgbClr val="FFFFFF"/>
                  </a:solidFill>
                  <a:latin typeface="Helvetica" pitchFamily="32" charset="0"/>
                  <a:cs typeface="Times New Roman" pitchFamily="18" charset="0"/>
                </a:rPr>
                <a:t> </a:t>
              </a:r>
            </a:p>
          </p:txBody>
        </p:sp>
        <p:sp>
          <p:nvSpPr>
            <p:cNvPr id="64518" name="Rectangle 6"/>
            <p:cNvSpPr>
              <a:spLocks noChangeArrowheads="1"/>
            </p:cNvSpPr>
            <p:nvPr/>
          </p:nvSpPr>
          <p:spPr bwMode="auto">
            <a:xfrm>
              <a:off x="3482" y="2587"/>
              <a:ext cx="690" cy="15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pPr>
                <a:lnSpc>
                  <a:spcPct val="100000"/>
                </a:lnSpc>
                <a:buFont typeface="Helvetica" pitchFamily="32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1000">
                  <a:solidFill>
                    <a:srgbClr val="FFFFFF"/>
                  </a:solidFill>
                  <a:latin typeface="Helvetica" pitchFamily="32" charset="0"/>
                  <a:cs typeface="Times New Roman" pitchFamily="18" charset="0"/>
                </a:rPr>
                <a:t> </a:t>
              </a:r>
            </a:p>
          </p:txBody>
        </p:sp>
        <p:sp>
          <p:nvSpPr>
            <p:cNvPr id="64519" name="Rectangle 7"/>
            <p:cNvSpPr>
              <a:spLocks noChangeArrowheads="1"/>
            </p:cNvSpPr>
            <p:nvPr/>
          </p:nvSpPr>
          <p:spPr bwMode="auto">
            <a:xfrm>
              <a:off x="2814" y="2587"/>
              <a:ext cx="669" cy="15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pPr>
                <a:lnSpc>
                  <a:spcPct val="100000"/>
                </a:lnSpc>
                <a:buFont typeface="Helvetica" pitchFamily="32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1000">
                  <a:solidFill>
                    <a:srgbClr val="FFFFFF"/>
                  </a:solidFill>
                  <a:latin typeface="Helvetica" pitchFamily="32" charset="0"/>
                  <a:cs typeface="Times New Roman" pitchFamily="18" charset="0"/>
                </a:rPr>
                <a:t> </a:t>
              </a:r>
            </a:p>
          </p:txBody>
        </p:sp>
        <p:sp>
          <p:nvSpPr>
            <p:cNvPr id="64520" name="Rectangle 8"/>
            <p:cNvSpPr>
              <a:spLocks noChangeArrowheads="1"/>
            </p:cNvSpPr>
            <p:nvPr/>
          </p:nvSpPr>
          <p:spPr bwMode="auto">
            <a:xfrm>
              <a:off x="2216" y="2587"/>
              <a:ext cx="598" cy="15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pPr>
                <a:lnSpc>
                  <a:spcPct val="100000"/>
                </a:lnSpc>
                <a:buFont typeface="Helvetica" pitchFamily="32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1000">
                  <a:solidFill>
                    <a:srgbClr val="FFFFFF"/>
                  </a:solidFill>
                  <a:latin typeface="Helvetica" pitchFamily="32" charset="0"/>
                  <a:cs typeface="Times New Roman" pitchFamily="18" charset="0"/>
                </a:rPr>
                <a:t> </a:t>
              </a:r>
            </a:p>
          </p:txBody>
        </p:sp>
        <p:sp>
          <p:nvSpPr>
            <p:cNvPr id="64521" name="Rectangle 9"/>
            <p:cNvSpPr>
              <a:spLocks noChangeArrowheads="1"/>
            </p:cNvSpPr>
            <p:nvPr/>
          </p:nvSpPr>
          <p:spPr bwMode="auto">
            <a:xfrm>
              <a:off x="1699" y="2587"/>
              <a:ext cx="517" cy="15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pPr>
                <a:lnSpc>
                  <a:spcPct val="100000"/>
                </a:lnSpc>
                <a:buFont typeface="Helvetica" pitchFamily="32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1000">
                  <a:solidFill>
                    <a:srgbClr val="FFFFFF"/>
                  </a:solidFill>
                  <a:latin typeface="Helvetica" pitchFamily="32" charset="0"/>
                  <a:cs typeface="Times New Roman" pitchFamily="18" charset="0"/>
                </a:rPr>
                <a:t> </a:t>
              </a:r>
            </a:p>
          </p:txBody>
        </p:sp>
        <p:sp>
          <p:nvSpPr>
            <p:cNvPr id="64522" name="Rectangle 10"/>
            <p:cNvSpPr>
              <a:spLocks noChangeArrowheads="1"/>
            </p:cNvSpPr>
            <p:nvPr/>
          </p:nvSpPr>
          <p:spPr bwMode="auto">
            <a:xfrm>
              <a:off x="262" y="2587"/>
              <a:ext cx="1437" cy="15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pPr>
                <a:lnSpc>
                  <a:spcPct val="100000"/>
                </a:lnSpc>
                <a:buFont typeface="Helvetica" pitchFamily="32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1000">
                  <a:solidFill>
                    <a:srgbClr val="FFFFFF"/>
                  </a:solidFill>
                  <a:latin typeface="Helvetica" pitchFamily="32" charset="0"/>
                  <a:cs typeface="Times New Roman" pitchFamily="18" charset="0"/>
                </a:rPr>
                <a:t> </a:t>
              </a:r>
            </a:p>
          </p:txBody>
        </p:sp>
        <p:sp>
          <p:nvSpPr>
            <p:cNvPr id="64523" name="Rectangle 11"/>
            <p:cNvSpPr>
              <a:spLocks noChangeArrowheads="1"/>
            </p:cNvSpPr>
            <p:nvPr/>
          </p:nvSpPr>
          <p:spPr bwMode="auto">
            <a:xfrm>
              <a:off x="3" y="2587"/>
              <a:ext cx="259" cy="15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pPr>
                <a:lnSpc>
                  <a:spcPct val="100000"/>
                </a:lnSpc>
                <a:buFont typeface="Helvetica" pitchFamily="32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1000">
                  <a:solidFill>
                    <a:srgbClr val="FFFFFF"/>
                  </a:solidFill>
                  <a:latin typeface="Helvetica" pitchFamily="32" charset="0"/>
                  <a:cs typeface="Times New Roman" pitchFamily="18" charset="0"/>
                </a:rPr>
                <a:t> </a:t>
              </a:r>
            </a:p>
          </p:txBody>
        </p:sp>
        <p:sp>
          <p:nvSpPr>
            <p:cNvPr id="64524" name="Rectangle 12"/>
            <p:cNvSpPr>
              <a:spLocks noChangeArrowheads="1"/>
            </p:cNvSpPr>
            <p:nvPr/>
          </p:nvSpPr>
          <p:spPr bwMode="auto">
            <a:xfrm>
              <a:off x="5068" y="2433"/>
              <a:ext cx="690" cy="15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pPr>
                <a:lnSpc>
                  <a:spcPct val="100000"/>
                </a:lnSpc>
                <a:buFont typeface="Helvetica" pitchFamily="32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1000">
                  <a:solidFill>
                    <a:srgbClr val="FFFFFF"/>
                  </a:solidFill>
                  <a:latin typeface="Helvetica" pitchFamily="32" charset="0"/>
                  <a:cs typeface="Times New Roman" pitchFamily="18" charset="0"/>
                </a:rPr>
                <a:t> </a:t>
              </a:r>
            </a:p>
          </p:txBody>
        </p:sp>
        <p:sp>
          <p:nvSpPr>
            <p:cNvPr id="64525" name="Rectangle 13"/>
            <p:cNvSpPr>
              <a:spLocks noChangeArrowheads="1"/>
            </p:cNvSpPr>
            <p:nvPr/>
          </p:nvSpPr>
          <p:spPr bwMode="auto">
            <a:xfrm>
              <a:off x="4172" y="2433"/>
              <a:ext cx="896" cy="15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pPr>
                <a:lnSpc>
                  <a:spcPct val="100000"/>
                </a:lnSpc>
                <a:buFont typeface="Helvetica" pitchFamily="32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1000">
                  <a:solidFill>
                    <a:srgbClr val="FFFFFF"/>
                  </a:solidFill>
                  <a:latin typeface="Helvetica" pitchFamily="32" charset="0"/>
                  <a:cs typeface="Times New Roman" pitchFamily="18" charset="0"/>
                </a:rPr>
                <a:t> </a:t>
              </a:r>
            </a:p>
          </p:txBody>
        </p:sp>
        <p:sp>
          <p:nvSpPr>
            <p:cNvPr id="64526" name="Rectangle 14"/>
            <p:cNvSpPr>
              <a:spLocks noChangeArrowheads="1"/>
            </p:cNvSpPr>
            <p:nvPr/>
          </p:nvSpPr>
          <p:spPr bwMode="auto">
            <a:xfrm>
              <a:off x="3482" y="2433"/>
              <a:ext cx="690" cy="15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pPr>
                <a:lnSpc>
                  <a:spcPct val="100000"/>
                </a:lnSpc>
                <a:buFont typeface="Helvetica" pitchFamily="32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1000">
                  <a:solidFill>
                    <a:srgbClr val="FFFFFF"/>
                  </a:solidFill>
                  <a:latin typeface="Helvetica" pitchFamily="32" charset="0"/>
                  <a:cs typeface="Times New Roman" pitchFamily="18" charset="0"/>
                </a:rPr>
                <a:t> </a:t>
              </a:r>
            </a:p>
          </p:txBody>
        </p:sp>
        <p:sp>
          <p:nvSpPr>
            <p:cNvPr id="64527" name="Rectangle 15"/>
            <p:cNvSpPr>
              <a:spLocks noChangeArrowheads="1"/>
            </p:cNvSpPr>
            <p:nvPr/>
          </p:nvSpPr>
          <p:spPr bwMode="auto">
            <a:xfrm>
              <a:off x="2814" y="2433"/>
              <a:ext cx="669" cy="15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pPr>
                <a:lnSpc>
                  <a:spcPct val="100000"/>
                </a:lnSpc>
                <a:buFont typeface="Helvetica" pitchFamily="32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1000">
                  <a:solidFill>
                    <a:srgbClr val="FFFFFF"/>
                  </a:solidFill>
                  <a:latin typeface="Helvetica" pitchFamily="32" charset="0"/>
                  <a:cs typeface="Times New Roman" pitchFamily="18" charset="0"/>
                </a:rPr>
                <a:t> </a:t>
              </a:r>
            </a:p>
          </p:txBody>
        </p:sp>
        <p:sp>
          <p:nvSpPr>
            <p:cNvPr id="64528" name="Rectangle 16"/>
            <p:cNvSpPr>
              <a:spLocks noChangeArrowheads="1"/>
            </p:cNvSpPr>
            <p:nvPr/>
          </p:nvSpPr>
          <p:spPr bwMode="auto">
            <a:xfrm>
              <a:off x="2216" y="2433"/>
              <a:ext cx="598" cy="15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pPr>
                <a:lnSpc>
                  <a:spcPct val="100000"/>
                </a:lnSpc>
                <a:buFont typeface="Helvetica" pitchFamily="32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1000">
                  <a:solidFill>
                    <a:srgbClr val="FFFFFF"/>
                  </a:solidFill>
                  <a:latin typeface="Helvetica" pitchFamily="32" charset="0"/>
                  <a:cs typeface="Times New Roman" pitchFamily="18" charset="0"/>
                </a:rPr>
                <a:t> </a:t>
              </a:r>
            </a:p>
          </p:txBody>
        </p:sp>
        <p:sp>
          <p:nvSpPr>
            <p:cNvPr id="64529" name="Rectangle 17"/>
            <p:cNvSpPr>
              <a:spLocks noChangeArrowheads="1"/>
            </p:cNvSpPr>
            <p:nvPr/>
          </p:nvSpPr>
          <p:spPr bwMode="auto">
            <a:xfrm>
              <a:off x="1699" y="2433"/>
              <a:ext cx="517" cy="15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pPr>
                <a:lnSpc>
                  <a:spcPct val="100000"/>
                </a:lnSpc>
                <a:buFont typeface="Helvetica" pitchFamily="32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1000">
                  <a:solidFill>
                    <a:srgbClr val="FFFFFF"/>
                  </a:solidFill>
                  <a:latin typeface="Helvetica" pitchFamily="32" charset="0"/>
                  <a:cs typeface="Times New Roman" pitchFamily="18" charset="0"/>
                </a:rPr>
                <a:t> </a:t>
              </a:r>
            </a:p>
          </p:txBody>
        </p:sp>
        <p:sp>
          <p:nvSpPr>
            <p:cNvPr id="64530" name="Rectangle 18"/>
            <p:cNvSpPr>
              <a:spLocks noChangeArrowheads="1"/>
            </p:cNvSpPr>
            <p:nvPr/>
          </p:nvSpPr>
          <p:spPr bwMode="auto">
            <a:xfrm>
              <a:off x="262" y="2433"/>
              <a:ext cx="1437" cy="15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pPr>
                <a:lnSpc>
                  <a:spcPct val="100000"/>
                </a:lnSpc>
                <a:buFont typeface="Helvetica" pitchFamily="32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1000">
                  <a:solidFill>
                    <a:srgbClr val="FFFFFF"/>
                  </a:solidFill>
                  <a:latin typeface="Helvetica" pitchFamily="32" charset="0"/>
                  <a:cs typeface="Times New Roman" pitchFamily="18" charset="0"/>
                </a:rPr>
                <a:t> </a:t>
              </a:r>
            </a:p>
          </p:txBody>
        </p:sp>
        <p:sp>
          <p:nvSpPr>
            <p:cNvPr id="64531" name="Rectangle 19"/>
            <p:cNvSpPr>
              <a:spLocks noChangeArrowheads="1"/>
            </p:cNvSpPr>
            <p:nvPr/>
          </p:nvSpPr>
          <p:spPr bwMode="auto">
            <a:xfrm>
              <a:off x="3" y="2433"/>
              <a:ext cx="259" cy="15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pPr>
                <a:lnSpc>
                  <a:spcPct val="100000"/>
                </a:lnSpc>
                <a:buFont typeface="Helvetica" pitchFamily="32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1000">
                  <a:solidFill>
                    <a:srgbClr val="FFFFFF"/>
                  </a:solidFill>
                  <a:latin typeface="Helvetica" pitchFamily="32" charset="0"/>
                  <a:cs typeface="Times New Roman" pitchFamily="18" charset="0"/>
                </a:rPr>
                <a:t> </a:t>
              </a:r>
            </a:p>
          </p:txBody>
        </p:sp>
        <p:sp>
          <p:nvSpPr>
            <p:cNvPr id="64532" name="Rectangle 20"/>
            <p:cNvSpPr>
              <a:spLocks noChangeArrowheads="1"/>
            </p:cNvSpPr>
            <p:nvPr/>
          </p:nvSpPr>
          <p:spPr bwMode="auto">
            <a:xfrm>
              <a:off x="5068" y="2279"/>
              <a:ext cx="690" cy="15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pPr>
                <a:lnSpc>
                  <a:spcPct val="100000"/>
                </a:lnSpc>
                <a:buFont typeface="Helvetica" pitchFamily="32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1000">
                  <a:solidFill>
                    <a:srgbClr val="FFFFFF"/>
                  </a:solidFill>
                  <a:latin typeface="Helvetica" pitchFamily="32" charset="0"/>
                  <a:cs typeface="Times New Roman" pitchFamily="18" charset="0"/>
                </a:rPr>
                <a:t> </a:t>
              </a:r>
            </a:p>
          </p:txBody>
        </p:sp>
        <p:sp>
          <p:nvSpPr>
            <p:cNvPr id="64533" name="Rectangle 21"/>
            <p:cNvSpPr>
              <a:spLocks noChangeArrowheads="1"/>
            </p:cNvSpPr>
            <p:nvPr/>
          </p:nvSpPr>
          <p:spPr bwMode="auto">
            <a:xfrm>
              <a:off x="4172" y="2279"/>
              <a:ext cx="896" cy="15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pPr>
                <a:lnSpc>
                  <a:spcPct val="100000"/>
                </a:lnSpc>
                <a:buFont typeface="Helvetica" pitchFamily="32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1000">
                  <a:solidFill>
                    <a:srgbClr val="FFFFFF"/>
                  </a:solidFill>
                  <a:latin typeface="Helvetica" pitchFamily="32" charset="0"/>
                  <a:cs typeface="Times New Roman" pitchFamily="18" charset="0"/>
                </a:rPr>
                <a:t> </a:t>
              </a:r>
            </a:p>
          </p:txBody>
        </p:sp>
        <p:sp>
          <p:nvSpPr>
            <p:cNvPr id="64534" name="Rectangle 22"/>
            <p:cNvSpPr>
              <a:spLocks noChangeArrowheads="1"/>
            </p:cNvSpPr>
            <p:nvPr/>
          </p:nvSpPr>
          <p:spPr bwMode="auto">
            <a:xfrm>
              <a:off x="3482" y="2279"/>
              <a:ext cx="690" cy="15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pPr>
                <a:lnSpc>
                  <a:spcPct val="100000"/>
                </a:lnSpc>
                <a:buFont typeface="Helvetica" pitchFamily="32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1000">
                  <a:solidFill>
                    <a:srgbClr val="FFFFFF"/>
                  </a:solidFill>
                  <a:latin typeface="Helvetica" pitchFamily="32" charset="0"/>
                  <a:cs typeface="Times New Roman" pitchFamily="18" charset="0"/>
                </a:rPr>
                <a:t> </a:t>
              </a:r>
            </a:p>
          </p:txBody>
        </p:sp>
        <p:sp>
          <p:nvSpPr>
            <p:cNvPr id="64535" name="Rectangle 23"/>
            <p:cNvSpPr>
              <a:spLocks noChangeArrowheads="1"/>
            </p:cNvSpPr>
            <p:nvPr/>
          </p:nvSpPr>
          <p:spPr bwMode="auto">
            <a:xfrm>
              <a:off x="2814" y="2279"/>
              <a:ext cx="669" cy="15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pPr>
                <a:lnSpc>
                  <a:spcPct val="100000"/>
                </a:lnSpc>
                <a:buFont typeface="Helvetica" pitchFamily="32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1000">
                  <a:solidFill>
                    <a:srgbClr val="FFFFFF"/>
                  </a:solidFill>
                  <a:latin typeface="Helvetica" pitchFamily="32" charset="0"/>
                  <a:cs typeface="Times New Roman" pitchFamily="18" charset="0"/>
                </a:rPr>
                <a:t> </a:t>
              </a:r>
            </a:p>
          </p:txBody>
        </p:sp>
        <p:sp>
          <p:nvSpPr>
            <p:cNvPr id="64536" name="Rectangle 24"/>
            <p:cNvSpPr>
              <a:spLocks noChangeArrowheads="1"/>
            </p:cNvSpPr>
            <p:nvPr/>
          </p:nvSpPr>
          <p:spPr bwMode="auto">
            <a:xfrm>
              <a:off x="2216" y="2279"/>
              <a:ext cx="598" cy="15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pPr>
                <a:lnSpc>
                  <a:spcPct val="100000"/>
                </a:lnSpc>
                <a:buFont typeface="Helvetica" pitchFamily="32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1000">
                  <a:solidFill>
                    <a:srgbClr val="FFFFFF"/>
                  </a:solidFill>
                  <a:latin typeface="Helvetica" pitchFamily="32" charset="0"/>
                  <a:cs typeface="Times New Roman" pitchFamily="18" charset="0"/>
                </a:rPr>
                <a:t> </a:t>
              </a:r>
            </a:p>
          </p:txBody>
        </p:sp>
        <p:sp>
          <p:nvSpPr>
            <p:cNvPr id="64537" name="Rectangle 25"/>
            <p:cNvSpPr>
              <a:spLocks noChangeArrowheads="1"/>
            </p:cNvSpPr>
            <p:nvPr/>
          </p:nvSpPr>
          <p:spPr bwMode="auto">
            <a:xfrm>
              <a:off x="1699" y="2279"/>
              <a:ext cx="517" cy="15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pPr>
                <a:lnSpc>
                  <a:spcPct val="100000"/>
                </a:lnSpc>
                <a:buFont typeface="Helvetica" pitchFamily="32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1000">
                  <a:solidFill>
                    <a:srgbClr val="FFFFFF"/>
                  </a:solidFill>
                  <a:latin typeface="Helvetica" pitchFamily="32" charset="0"/>
                  <a:cs typeface="Times New Roman" pitchFamily="18" charset="0"/>
                </a:rPr>
                <a:t> </a:t>
              </a:r>
            </a:p>
          </p:txBody>
        </p:sp>
        <p:sp>
          <p:nvSpPr>
            <p:cNvPr id="64538" name="Rectangle 26"/>
            <p:cNvSpPr>
              <a:spLocks noChangeArrowheads="1"/>
            </p:cNvSpPr>
            <p:nvPr/>
          </p:nvSpPr>
          <p:spPr bwMode="auto">
            <a:xfrm>
              <a:off x="262" y="2279"/>
              <a:ext cx="1437" cy="15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pPr>
                <a:lnSpc>
                  <a:spcPct val="100000"/>
                </a:lnSpc>
                <a:buFont typeface="Helvetica" pitchFamily="32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1000">
                  <a:solidFill>
                    <a:srgbClr val="FFFFFF"/>
                  </a:solidFill>
                  <a:latin typeface="Helvetica" pitchFamily="32" charset="0"/>
                  <a:cs typeface="Times New Roman" pitchFamily="18" charset="0"/>
                </a:rPr>
                <a:t> </a:t>
              </a:r>
            </a:p>
          </p:txBody>
        </p:sp>
        <p:sp>
          <p:nvSpPr>
            <p:cNvPr id="64539" name="Rectangle 27"/>
            <p:cNvSpPr>
              <a:spLocks noChangeArrowheads="1"/>
            </p:cNvSpPr>
            <p:nvPr/>
          </p:nvSpPr>
          <p:spPr bwMode="auto">
            <a:xfrm>
              <a:off x="3" y="2279"/>
              <a:ext cx="259" cy="15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pPr>
                <a:lnSpc>
                  <a:spcPct val="100000"/>
                </a:lnSpc>
                <a:buFont typeface="Helvetica" pitchFamily="32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1000">
                  <a:solidFill>
                    <a:srgbClr val="FFFFFF"/>
                  </a:solidFill>
                  <a:latin typeface="Helvetica" pitchFamily="32" charset="0"/>
                  <a:cs typeface="Times New Roman" pitchFamily="18" charset="0"/>
                </a:rPr>
                <a:t> </a:t>
              </a:r>
            </a:p>
          </p:txBody>
        </p:sp>
        <p:sp>
          <p:nvSpPr>
            <p:cNvPr id="64540" name="Rectangle 28"/>
            <p:cNvSpPr>
              <a:spLocks noChangeArrowheads="1"/>
            </p:cNvSpPr>
            <p:nvPr/>
          </p:nvSpPr>
          <p:spPr bwMode="auto">
            <a:xfrm>
              <a:off x="5068" y="2125"/>
              <a:ext cx="690" cy="15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pPr algn="ctr">
                <a:lnSpc>
                  <a:spcPct val="100000"/>
                </a:lnSpc>
                <a:buFont typeface="Helvetica" pitchFamily="32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1000">
                  <a:solidFill>
                    <a:srgbClr val="FFFFFF"/>
                  </a:solidFill>
                  <a:latin typeface="Helvetica" pitchFamily="32" charset="0"/>
                  <a:cs typeface="Times New Roman" pitchFamily="18" charset="0"/>
                </a:rPr>
                <a:t>8 </a:t>
              </a:r>
            </a:p>
          </p:txBody>
        </p:sp>
        <p:sp>
          <p:nvSpPr>
            <p:cNvPr id="64541" name="Rectangle 29"/>
            <p:cNvSpPr>
              <a:spLocks noChangeArrowheads="1"/>
            </p:cNvSpPr>
            <p:nvPr/>
          </p:nvSpPr>
          <p:spPr bwMode="auto">
            <a:xfrm>
              <a:off x="4172" y="2125"/>
              <a:ext cx="896" cy="15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pPr algn="ctr">
                <a:lnSpc>
                  <a:spcPct val="100000"/>
                </a:lnSpc>
                <a:buFont typeface="Helvetica" pitchFamily="32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1000">
                  <a:solidFill>
                    <a:srgbClr val="FFFFFF"/>
                  </a:solidFill>
                  <a:latin typeface="Helvetica" pitchFamily="32" charset="0"/>
                  <a:cs typeface="Times New Roman" pitchFamily="18" charset="0"/>
                </a:rPr>
                <a:t>7 </a:t>
              </a:r>
            </a:p>
          </p:txBody>
        </p:sp>
        <p:sp>
          <p:nvSpPr>
            <p:cNvPr id="64542" name="Rectangle 30"/>
            <p:cNvSpPr>
              <a:spLocks noChangeArrowheads="1"/>
            </p:cNvSpPr>
            <p:nvPr/>
          </p:nvSpPr>
          <p:spPr bwMode="auto">
            <a:xfrm>
              <a:off x="3482" y="2125"/>
              <a:ext cx="690" cy="15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pPr algn="ctr">
                <a:lnSpc>
                  <a:spcPct val="100000"/>
                </a:lnSpc>
                <a:buFont typeface="Helvetica" pitchFamily="32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1000">
                  <a:solidFill>
                    <a:srgbClr val="FFFFFF"/>
                  </a:solidFill>
                  <a:latin typeface="Helvetica" pitchFamily="32" charset="0"/>
                  <a:cs typeface="Times New Roman" pitchFamily="18" charset="0"/>
                </a:rPr>
                <a:t>6 </a:t>
              </a:r>
            </a:p>
          </p:txBody>
        </p:sp>
        <p:sp>
          <p:nvSpPr>
            <p:cNvPr id="64543" name="Rectangle 31"/>
            <p:cNvSpPr>
              <a:spLocks noChangeArrowheads="1"/>
            </p:cNvSpPr>
            <p:nvPr/>
          </p:nvSpPr>
          <p:spPr bwMode="auto">
            <a:xfrm>
              <a:off x="2814" y="2125"/>
              <a:ext cx="669" cy="15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pPr algn="ctr">
                <a:lnSpc>
                  <a:spcPct val="100000"/>
                </a:lnSpc>
                <a:buFont typeface="Helvetica" pitchFamily="32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1000">
                  <a:solidFill>
                    <a:srgbClr val="FFFFFF"/>
                  </a:solidFill>
                  <a:latin typeface="Helvetica" pitchFamily="32" charset="0"/>
                  <a:cs typeface="Times New Roman" pitchFamily="18" charset="0"/>
                </a:rPr>
                <a:t>5 </a:t>
              </a:r>
            </a:p>
          </p:txBody>
        </p:sp>
        <p:sp>
          <p:nvSpPr>
            <p:cNvPr id="64544" name="Rectangle 32"/>
            <p:cNvSpPr>
              <a:spLocks noChangeArrowheads="1"/>
            </p:cNvSpPr>
            <p:nvPr/>
          </p:nvSpPr>
          <p:spPr bwMode="auto">
            <a:xfrm>
              <a:off x="2216" y="2125"/>
              <a:ext cx="598" cy="15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pPr algn="ctr">
                <a:lnSpc>
                  <a:spcPct val="100000"/>
                </a:lnSpc>
                <a:buFont typeface="Helvetica" pitchFamily="32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1000">
                  <a:solidFill>
                    <a:srgbClr val="FFFFFF"/>
                  </a:solidFill>
                  <a:latin typeface="Helvetica" pitchFamily="32" charset="0"/>
                  <a:cs typeface="Times New Roman" pitchFamily="18" charset="0"/>
                </a:rPr>
                <a:t>4 </a:t>
              </a:r>
            </a:p>
          </p:txBody>
        </p:sp>
        <p:sp>
          <p:nvSpPr>
            <p:cNvPr id="64545" name="Rectangle 33"/>
            <p:cNvSpPr>
              <a:spLocks noChangeArrowheads="1"/>
            </p:cNvSpPr>
            <p:nvPr/>
          </p:nvSpPr>
          <p:spPr bwMode="auto">
            <a:xfrm>
              <a:off x="1699" y="2125"/>
              <a:ext cx="517" cy="15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pPr algn="ctr">
                <a:lnSpc>
                  <a:spcPct val="100000"/>
                </a:lnSpc>
                <a:buFont typeface="Helvetica" pitchFamily="32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1000">
                  <a:solidFill>
                    <a:srgbClr val="FFFFFF"/>
                  </a:solidFill>
                  <a:latin typeface="Helvetica" pitchFamily="32" charset="0"/>
                  <a:cs typeface="Times New Roman" pitchFamily="18" charset="0"/>
                </a:rPr>
                <a:t>3 </a:t>
              </a:r>
            </a:p>
          </p:txBody>
        </p:sp>
        <p:sp>
          <p:nvSpPr>
            <p:cNvPr id="64546" name="Rectangle 34"/>
            <p:cNvSpPr>
              <a:spLocks noChangeArrowheads="1"/>
            </p:cNvSpPr>
            <p:nvPr/>
          </p:nvSpPr>
          <p:spPr bwMode="auto">
            <a:xfrm>
              <a:off x="262" y="2125"/>
              <a:ext cx="1437" cy="15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pPr algn="ctr">
                <a:lnSpc>
                  <a:spcPct val="100000"/>
                </a:lnSpc>
                <a:buFont typeface="Helvetica" pitchFamily="32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1000">
                  <a:solidFill>
                    <a:srgbClr val="FFFFFF"/>
                  </a:solidFill>
                  <a:latin typeface="Helvetica" pitchFamily="32" charset="0"/>
                  <a:cs typeface="Times New Roman" pitchFamily="18" charset="0"/>
                </a:rPr>
                <a:t>2 </a:t>
              </a:r>
            </a:p>
          </p:txBody>
        </p:sp>
        <p:sp>
          <p:nvSpPr>
            <p:cNvPr id="64547" name="Rectangle 35"/>
            <p:cNvSpPr>
              <a:spLocks noChangeArrowheads="1"/>
            </p:cNvSpPr>
            <p:nvPr/>
          </p:nvSpPr>
          <p:spPr bwMode="auto">
            <a:xfrm>
              <a:off x="3" y="2125"/>
              <a:ext cx="259" cy="15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pPr algn="ctr">
                <a:lnSpc>
                  <a:spcPct val="100000"/>
                </a:lnSpc>
                <a:buFont typeface="Helvetica" pitchFamily="32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1000">
                  <a:solidFill>
                    <a:srgbClr val="FFFFFF"/>
                  </a:solidFill>
                  <a:latin typeface="Helvetica" pitchFamily="32" charset="0"/>
                  <a:cs typeface="Times New Roman" pitchFamily="18" charset="0"/>
                </a:rPr>
                <a:t>1 </a:t>
              </a:r>
            </a:p>
          </p:txBody>
        </p:sp>
        <p:sp>
          <p:nvSpPr>
            <p:cNvPr id="64548" name="Rectangle 36"/>
            <p:cNvSpPr>
              <a:spLocks noChangeArrowheads="1"/>
            </p:cNvSpPr>
            <p:nvPr/>
          </p:nvSpPr>
          <p:spPr bwMode="auto">
            <a:xfrm>
              <a:off x="2216" y="1972"/>
              <a:ext cx="598" cy="15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pPr algn="ctr">
                <a:lnSpc>
                  <a:spcPct val="100000"/>
                </a:lnSpc>
                <a:buFont typeface="Helvetica" pitchFamily="32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1000">
                  <a:solidFill>
                    <a:srgbClr val="FFFFFF"/>
                  </a:solidFill>
                  <a:latin typeface="Helvetica" pitchFamily="32" charset="0"/>
                  <a:cs typeface="Times New Roman" pitchFamily="18" charset="0"/>
                </a:rPr>
                <a:t>Znak </a:t>
              </a:r>
            </a:p>
          </p:txBody>
        </p:sp>
        <p:sp>
          <p:nvSpPr>
            <p:cNvPr id="64549" name="Rectangle 37"/>
            <p:cNvSpPr>
              <a:spLocks noChangeArrowheads="1"/>
            </p:cNvSpPr>
            <p:nvPr/>
          </p:nvSpPr>
          <p:spPr bwMode="auto">
            <a:xfrm>
              <a:off x="1699" y="1972"/>
              <a:ext cx="517" cy="15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pPr algn="ctr">
                <a:lnSpc>
                  <a:spcPct val="100000"/>
                </a:lnSpc>
                <a:buFont typeface="Helvetica" pitchFamily="32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1000">
                  <a:solidFill>
                    <a:srgbClr val="FFFFFF"/>
                  </a:solidFill>
                  <a:latin typeface="Helvetica" pitchFamily="32" charset="0"/>
                  <a:cs typeface="Times New Roman" pitchFamily="18" charset="0"/>
                </a:rPr>
                <a:t>Data </a:t>
              </a:r>
            </a:p>
          </p:txBody>
        </p:sp>
        <p:sp>
          <p:nvSpPr>
            <p:cNvPr id="64550" name="Rectangle 38"/>
            <p:cNvSpPr>
              <a:spLocks noChangeArrowheads="1"/>
            </p:cNvSpPr>
            <p:nvPr/>
          </p:nvSpPr>
          <p:spPr bwMode="auto">
            <a:xfrm>
              <a:off x="1699" y="1818"/>
              <a:ext cx="1115" cy="15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pPr algn="ctr">
                <a:lnSpc>
                  <a:spcPct val="100000"/>
                </a:lnSpc>
                <a:buFont typeface="Helvetica" pitchFamily="32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1000">
                  <a:solidFill>
                    <a:srgbClr val="FFFFFF"/>
                  </a:solidFill>
                  <a:latin typeface="Helvetica" pitchFamily="32" charset="0"/>
                  <a:cs typeface="Times New Roman" pitchFamily="18" charset="0"/>
                </a:rPr>
                <a:t>Pismo </a:t>
              </a:r>
            </a:p>
          </p:txBody>
        </p:sp>
        <p:sp>
          <p:nvSpPr>
            <p:cNvPr id="64551" name="Rectangle 39"/>
            <p:cNvSpPr>
              <a:spLocks noChangeArrowheads="1"/>
            </p:cNvSpPr>
            <p:nvPr/>
          </p:nvSpPr>
          <p:spPr bwMode="auto">
            <a:xfrm>
              <a:off x="262" y="1818"/>
              <a:ext cx="1437" cy="30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pPr algn="ctr">
                <a:lnSpc>
                  <a:spcPct val="100000"/>
                </a:lnSpc>
                <a:buFont typeface="Helvetica" pitchFamily="32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1000">
                  <a:solidFill>
                    <a:srgbClr val="FFFFFF"/>
                  </a:solidFill>
                  <a:latin typeface="Helvetica" pitchFamily="32" charset="0"/>
                  <a:cs typeface="Times New Roman" pitchFamily="18" charset="0"/>
                </a:rPr>
                <a:t>Nazwa jednostki organizacyjnej lub nazwisko interesanta </a:t>
              </a:r>
            </a:p>
          </p:txBody>
        </p:sp>
        <p:sp>
          <p:nvSpPr>
            <p:cNvPr id="64552" name="Rectangle 40"/>
            <p:cNvSpPr>
              <a:spLocks noChangeArrowheads="1"/>
            </p:cNvSpPr>
            <p:nvPr/>
          </p:nvSpPr>
          <p:spPr bwMode="auto">
            <a:xfrm>
              <a:off x="5068" y="1664"/>
              <a:ext cx="690" cy="46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pPr algn="ctr">
                <a:lnSpc>
                  <a:spcPct val="100000"/>
                </a:lnSpc>
                <a:buFont typeface="Helvetica" pitchFamily="32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1000">
                  <a:solidFill>
                    <a:srgbClr val="FFFFFF"/>
                  </a:solidFill>
                  <a:latin typeface="Helvetica" pitchFamily="32" charset="0"/>
                  <a:cs typeface="Times New Roman" pitchFamily="18" charset="0"/>
                </a:rPr>
                <a:t>Uwagi o załatwieniu </a:t>
              </a:r>
            </a:p>
          </p:txBody>
        </p:sp>
        <p:sp>
          <p:nvSpPr>
            <p:cNvPr id="64553" name="Rectangle 41"/>
            <p:cNvSpPr>
              <a:spLocks noChangeArrowheads="1"/>
            </p:cNvSpPr>
            <p:nvPr/>
          </p:nvSpPr>
          <p:spPr bwMode="auto">
            <a:xfrm>
              <a:off x="4172" y="1664"/>
              <a:ext cx="896" cy="46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pPr algn="ctr">
                <a:lnSpc>
                  <a:spcPct val="100000"/>
                </a:lnSpc>
                <a:buFont typeface="Helvetica" pitchFamily="32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1000">
                  <a:solidFill>
                    <a:srgbClr val="FFFFFF"/>
                  </a:solidFill>
                  <a:latin typeface="Helvetica" pitchFamily="32" charset="0"/>
                  <a:cs typeface="Times New Roman" pitchFamily="18" charset="0"/>
                </a:rPr>
                <a:t>Pismo przydzielono/ podpis odbiorcy </a:t>
              </a:r>
            </a:p>
          </p:txBody>
        </p:sp>
        <p:sp>
          <p:nvSpPr>
            <p:cNvPr id="64554" name="Rectangle 42"/>
            <p:cNvSpPr>
              <a:spLocks noChangeArrowheads="1"/>
            </p:cNvSpPr>
            <p:nvPr/>
          </p:nvSpPr>
          <p:spPr bwMode="auto">
            <a:xfrm>
              <a:off x="3482" y="1664"/>
              <a:ext cx="690" cy="46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pPr algn="ctr">
                <a:lnSpc>
                  <a:spcPct val="100000"/>
                </a:lnSpc>
                <a:buFont typeface="Helvetica" pitchFamily="32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1000">
                  <a:solidFill>
                    <a:srgbClr val="FFFFFF"/>
                  </a:solidFill>
                  <a:latin typeface="Helvetica" pitchFamily="32" charset="0"/>
                  <a:cs typeface="Times New Roman" pitchFamily="18" charset="0"/>
                </a:rPr>
                <a:t>Termin </a:t>
              </a:r>
            </a:p>
            <a:p>
              <a:pPr algn="ctr" eaLnBrk="0" hangingPunct="0">
                <a:lnSpc>
                  <a:spcPct val="100000"/>
                </a:lnSpc>
                <a:buFont typeface="Helvetica" pitchFamily="32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1000">
                  <a:solidFill>
                    <a:srgbClr val="FFFFFF"/>
                  </a:solidFill>
                  <a:latin typeface="Helvetica" pitchFamily="32" charset="0"/>
                  <a:cs typeface="Times New Roman" pitchFamily="18" charset="0"/>
                </a:rPr>
                <a:t>załatwienia </a:t>
              </a:r>
            </a:p>
          </p:txBody>
        </p:sp>
        <p:sp>
          <p:nvSpPr>
            <p:cNvPr id="64555" name="Rectangle 43"/>
            <p:cNvSpPr>
              <a:spLocks noChangeArrowheads="1"/>
            </p:cNvSpPr>
            <p:nvPr/>
          </p:nvSpPr>
          <p:spPr bwMode="auto">
            <a:xfrm>
              <a:off x="2814" y="1664"/>
              <a:ext cx="669" cy="46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pPr algn="ctr">
                <a:lnSpc>
                  <a:spcPct val="100000"/>
                </a:lnSpc>
                <a:buFont typeface="Helvetica" pitchFamily="32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1000">
                  <a:solidFill>
                    <a:srgbClr val="FFFFFF"/>
                  </a:solidFill>
                  <a:latin typeface="Helvetica" pitchFamily="32" charset="0"/>
                  <a:cs typeface="Times New Roman" pitchFamily="18" charset="0"/>
                </a:rPr>
                <a:t>Określenie sprawy </a:t>
              </a:r>
            </a:p>
          </p:txBody>
        </p:sp>
        <p:sp>
          <p:nvSpPr>
            <p:cNvPr id="64556" name="Rectangle 44"/>
            <p:cNvSpPr>
              <a:spLocks noChangeArrowheads="1"/>
            </p:cNvSpPr>
            <p:nvPr/>
          </p:nvSpPr>
          <p:spPr bwMode="auto">
            <a:xfrm>
              <a:off x="262" y="1664"/>
              <a:ext cx="2552" cy="15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pPr algn="ctr">
                <a:lnSpc>
                  <a:spcPct val="100000"/>
                </a:lnSpc>
                <a:buFont typeface="Helvetica" pitchFamily="32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1000">
                  <a:solidFill>
                    <a:srgbClr val="FFFFFF"/>
                  </a:solidFill>
                  <a:latin typeface="Helvetica" pitchFamily="32" charset="0"/>
                  <a:cs typeface="Times New Roman" pitchFamily="18" charset="0"/>
                </a:rPr>
                <a:t>Nadawca </a:t>
              </a:r>
            </a:p>
          </p:txBody>
        </p:sp>
        <p:sp>
          <p:nvSpPr>
            <p:cNvPr id="64557" name="Rectangle 45"/>
            <p:cNvSpPr>
              <a:spLocks noChangeArrowheads="1"/>
            </p:cNvSpPr>
            <p:nvPr/>
          </p:nvSpPr>
          <p:spPr bwMode="auto">
            <a:xfrm>
              <a:off x="3" y="1664"/>
              <a:ext cx="259" cy="46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pPr algn="ctr">
                <a:lnSpc>
                  <a:spcPct val="100000"/>
                </a:lnSpc>
                <a:buFont typeface="Helvetica" pitchFamily="32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1000">
                  <a:solidFill>
                    <a:srgbClr val="FFFFFF"/>
                  </a:solidFill>
                  <a:latin typeface="Helvetica" pitchFamily="32" charset="0"/>
                  <a:cs typeface="Times New Roman" pitchFamily="18" charset="0"/>
                </a:rPr>
                <a:t>Lp. </a:t>
              </a:r>
            </a:p>
          </p:txBody>
        </p:sp>
        <p:sp>
          <p:nvSpPr>
            <p:cNvPr id="64558" name="Line 46"/>
            <p:cNvSpPr>
              <a:spLocks noChangeShapeType="1"/>
            </p:cNvSpPr>
            <p:nvPr/>
          </p:nvSpPr>
          <p:spPr bwMode="auto">
            <a:xfrm>
              <a:off x="3" y="1664"/>
              <a:ext cx="5755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64559" name="Line 47"/>
            <p:cNvSpPr>
              <a:spLocks noChangeShapeType="1"/>
            </p:cNvSpPr>
            <p:nvPr/>
          </p:nvSpPr>
          <p:spPr bwMode="auto">
            <a:xfrm>
              <a:off x="3" y="2741"/>
              <a:ext cx="5755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64560" name="Line 48"/>
            <p:cNvSpPr>
              <a:spLocks noChangeShapeType="1"/>
            </p:cNvSpPr>
            <p:nvPr/>
          </p:nvSpPr>
          <p:spPr bwMode="auto">
            <a:xfrm>
              <a:off x="3" y="1664"/>
              <a:ext cx="1" cy="1077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64561" name="Line 49"/>
            <p:cNvSpPr>
              <a:spLocks noChangeShapeType="1"/>
            </p:cNvSpPr>
            <p:nvPr/>
          </p:nvSpPr>
          <p:spPr bwMode="auto">
            <a:xfrm>
              <a:off x="5758" y="1664"/>
              <a:ext cx="1" cy="1077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64562" name="Line 50"/>
            <p:cNvSpPr>
              <a:spLocks noChangeShapeType="1"/>
            </p:cNvSpPr>
            <p:nvPr/>
          </p:nvSpPr>
          <p:spPr bwMode="auto">
            <a:xfrm>
              <a:off x="3" y="2125"/>
              <a:ext cx="5755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64563" name="Line 51"/>
            <p:cNvSpPr>
              <a:spLocks noChangeShapeType="1"/>
            </p:cNvSpPr>
            <p:nvPr/>
          </p:nvSpPr>
          <p:spPr bwMode="auto">
            <a:xfrm>
              <a:off x="262" y="1664"/>
              <a:ext cx="1" cy="154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64564" name="Line 52"/>
            <p:cNvSpPr>
              <a:spLocks noChangeShapeType="1"/>
            </p:cNvSpPr>
            <p:nvPr/>
          </p:nvSpPr>
          <p:spPr bwMode="auto">
            <a:xfrm>
              <a:off x="262" y="1818"/>
              <a:ext cx="1" cy="308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64565" name="Line 53"/>
            <p:cNvSpPr>
              <a:spLocks noChangeShapeType="1"/>
            </p:cNvSpPr>
            <p:nvPr/>
          </p:nvSpPr>
          <p:spPr bwMode="auto">
            <a:xfrm>
              <a:off x="1699" y="1818"/>
              <a:ext cx="1" cy="154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64566" name="Line 54"/>
            <p:cNvSpPr>
              <a:spLocks noChangeShapeType="1"/>
            </p:cNvSpPr>
            <p:nvPr/>
          </p:nvSpPr>
          <p:spPr bwMode="auto">
            <a:xfrm>
              <a:off x="1699" y="1972"/>
              <a:ext cx="1" cy="154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64567" name="Line 55"/>
            <p:cNvSpPr>
              <a:spLocks noChangeShapeType="1"/>
            </p:cNvSpPr>
            <p:nvPr/>
          </p:nvSpPr>
          <p:spPr bwMode="auto">
            <a:xfrm>
              <a:off x="2216" y="1972"/>
              <a:ext cx="1" cy="769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64568" name="Line 56"/>
            <p:cNvSpPr>
              <a:spLocks noChangeShapeType="1"/>
            </p:cNvSpPr>
            <p:nvPr/>
          </p:nvSpPr>
          <p:spPr bwMode="auto">
            <a:xfrm>
              <a:off x="262" y="1818"/>
              <a:ext cx="2552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64569" name="Line 57"/>
            <p:cNvSpPr>
              <a:spLocks noChangeShapeType="1"/>
            </p:cNvSpPr>
            <p:nvPr/>
          </p:nvSpPr>
          <p:spPr bwMode="auto">
            <a:xfrm>
              <a:off x="2814" y="1664"/>
              <a:ext cx="1" cy="1077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64570" name="Line 58"/>
            <p:cNvSpPr>
              <a:spLocks noChangeShapeType="1"/>
            </p:cNvSpPr>
            <p:nvPr/>
          </p:nvSpPr>
          <p:spPr bwMode="auto">
            <a:xfrm>
              <a:off x="3482" y="1664"/>
              <a:ext cx="1" cy="1077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64571" name="Line 59"/>
            <p:cNvSpPr>
              <a:spLocks noChangeShapeType="1"/>
            </p:cNvSpPr>
            <p:nvPr/>
          </p:nvSpPr>
          <p:spPr bwMode="auto">
            <a:xfrm>
              <a:off x="4172" y="1664"/>
              <a:ext cx="1" cy="1077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64572" name="Line 60"/>
            <p:cNvSpPr>
              <a:spLocks noChangeShapeType="1"/>
            </p:cNvSpPr>
            <p:nvPr/>
          </p:nvSpPr>
          <p:spPr bwMode="auto">
            <a:xfrm>
              <a:off x="5068" y="1664"/>
              <a:ext cx="1" cy="1077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64573" name="Line 61"/>
            <p:cNvSpPr>
              <a:spLocks noChangeShapeType="1"/>
            </p:cNvSpPr>
            <p:nvPr/>
          </p:nvSpPr>
          <p:spPr bwMode="auto">
            <a:xfrm>
              <a:off x="1699" y="1972"/>
              <a:ext cx="1115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64574" name="Line 62"/>
            <p:cNvSpPr>
              <a:spLocks noChangeShapeType="1"/>
            </p:cNvSpPr>
            <p:nvPr/>
          </p:nvSpPr>
          <p:spPr bwMode="auto">
            <a:xfrm>
              <a:off x="3" y="2279"/>
              <a:ext cx="5755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64575" name="Line 63"/>
            <p:cNvSpPr>
              <a:spLocks noChangeShapeType="1"/>
            </p:cNvSpPr>
            <p:nvPr/>
          </p:nvSpPr>
          <p:spPr bwMode="auto">
            <a:xfrm>
              <a:off x="262" y="2125"/>
              <a:ext cx="1" cy="615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64576" name="Line 64"/>
            <p:cNvSpPr>
              <a:spLocks noChangeShapeType="1"/>
            </p:cNvSpPr>
            <p:nvPr/>
          </p:nvSpPr>
          <p:spPr bwMode="auto">
            <a:xfrm>
              <a:off x="1699" y="2125"/>
              <a:ext cx="1" cy="615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64577" name="Line 65"/>
            <p:cNvSpPr>
              <a:spLocks noChangeShapeType="1"/>
            </p:cNvSpPr>
            <p:nvPr/>
          </p:nvSpPr>
          <p:spPr bwMode="auto">
            <a:xfrm>
              <a:off x="3" y="2433"/>
              <a:ext cx="5755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64578" name="Line 66"/>
            <p:cNvSpPr>
              <a:spLocks noChangeShapeType="1"/>
            </p:cNvSpPr>
            <p:nvPr/>
          </p:nvSpPr>
          <p:spPr bwMode="auto">
            <a:xfrm>
              <a:off x="3" y="2587"/>
              <a:ext cx="5755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</p:grp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pl-PL" dirty="0" smtClean="0"/>
              <a:t>-</a:t>
            </a:r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Kierownik, zastępca …</a:t>
            </a:r>
            <a:endParaRPr lang="pl-PL" dirty="0"/>
          </a:p>
        </p:txBody>
      </p:sp>
      <p:pic>
        <p:nvPicPr>
          <p:cNvPr id="4" name="Picture 2" descr="C:\Users\Radek\AppData\Local\Microsoft\Windows\Temporary Internet Files\Content.IE5\X77B03VT\MCj0238457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643182"/>
            <a:ext cx="1487487" cy="1844675"/>
          </a:xfrm>
          <a:prstGeom prst="rect">
            <a:avLst/>
          </a:prstGeom>
          <a:noFill/>
        </p:spPr>
      </p:pic>
      <p:sp>
        <p:nvSpPr>
          <p:cNvPr id="5" name="Strzałka w prawo 4"/>
          <p:cNvSpPr/>
          <p:nvPr/>
        </p:nvSpPr>
        <p:spPr>
          <a:xfrm>
            <a:off x="1214414" y="2071678"/>
            <a:ext cx="785818" cy="5000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Prostokąt zaokrąglony 5"/>
          <p:cNvSpPr/>
          <p:nvPr/>
        </p:nvSpPr>
        <p:spPr>
          <a:xfrm>
            <a:off x="2285984" y="1785926"/>
            <a:ext cx="2000264" cy="100013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SAM</a:t>
            </a:r>
            <a:endParaRPr lang="pl-PL" dirty="0"/>
          </a:p>
        </p:txBody>
      </p:sp>
      <p:sp>
        <p:nvSpPr>
          <p:cNvPr id="7" name="Strzałka w prawo 6"/>
          <p:cNvSpPr/>
          <p:nvPr/>
        </p:nvSpPr>
        <p:spPr>
          <a:xfrm>
            <a:off x="1142976" y="4786322"/>
            <a:ext cx="785818" cy="5715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Prostokąt zaokrąglony 7"/>
          <p:cNvSpPr/>
          <p:nvPr/>
        </p:nvSpPr>
        <p:spPr>
          <a:xfrm>
            <a:off x="2285984" y="3571876"/>
            <a:ext cx="6357982" cy="2428892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 dirty="0" smtClean="0"/>
          </a:p>
          <a:p>
            <a:pPr algn="ctr"/>
            <a:endParaRPr lang="pl-PL" dirty="0" smtClean="0"/>
          </a:p>
          <a:p>
            <a:pPr algn="ctr"/>
            <a:endParaRPr lang="pl-PL" dirty="0" smtClean="0"/>
          </a:p>
          <a:p>
            <a:pPr algn="ctr"/>
            <a:endParaRPr lang="pl-PL" dirty="0" smtClean="0"/>
          </a:p>
          <a:p>
            <a:pPr algn="ctr"/>
            <a:r>
              <a:rPr lang="pl-PL" dirty="0" smtClean="0"/>
              <a:t>przydziela pozostałą korespondencję do załatwienia przez właściwe wydziały bądź stanowiska pracy (formularz poleceń kierownika; 3a, 3b, 3c)</a:t>
            </a:r>
          </a:p>
          <a:p>
            <a:pPr algn="ctr"/>
            <a:r>
              <a:rPr lang="pl-PL" dirty="0" smtClean="0"/>
              <a:t>Na korespondencji zamieszcza stosując typowe skróty , dyspozycje: 1) sposobu załatwienia sprawy, 2) terminu załatwienia sprawy, 3) aprobaty załatwienia sprawy bądź podpisania czystopisu</a:t>
            </a:r>
          </a:p>
          <a:p>
            <a:pPr algn="ctr"/>
            <a:endParaRPr lang="pl-PL" dirty="0" smtClean="0"/>
          </a:p>
          <a:p>
            <a:pPr algn="ctr"/>
            <a:endParaRPr lang="pl-PL" dirty="0" smtClean="0"/>
          </a:p>
          <a:p>
            <a:pPr algn="ctr"/>
            <a:endParaRPr lang="pl-PL" dirty="0" smtClean="0"/>
          </a:p>
          <a:p>
            <a:pPr algn="ctr"/>
            <a:endParaRPr lang="pl-PL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pl-PL" dirty="0" smtClean="0"/>
              <a:t>                                                </a:t>
            </a:r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Kierownik urzędu, zastępca ….</a:t>
            </a:r>
            <a:endParaRPr lang="pl-PL" dirty="0"/>
          </a:p>
        </p:txBody>
      </p:sp>
      <p:pic>
        <p:nvPicPr>
          <p:cNvPr id="2050" name="Picture 2" descr="C:\Users\Radek\AppData\Local\Microsoft\Windows\Temporary Internet Files\Content.IE5\X77B03VT\MCj0238457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571744"/>
            <a:ext cx="1487487" cy="1844675"/>
          </a:xfrm>
          <a:prstGeom prst="rect">
            <a:avLst/>
          </a:prstGeom>
          <a:noFill/>
        </p:spPr>
      </p:pic>
      <p:pic>
        <p:nvPicPr>
          <p:cNvPr id="6" name="Picture 2" descr="C:\Users\Radek\AppData\Local\Microsoft\Windows\Temporary Internet Files\Content.IE5\E3GIAS66\MCj0441534000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6050" y="2357430"/>
            <a:ext cx="1785950" cy="2214578"/>
          </a:xfrm>
          <a:prstGeom prst="rect">
            <a:avLst/>
          </a:prstGeom>
          <a:noFill/>
        </p:spPr>
      </p:pic>
      <p:pic>
        <p:nvPicPr>
          <p:cNvPr id="7" name="Picture 5" descr="C:\Users\Radek\AppData\Local\Microsoft\Windows\Temporary Internet Files\Content.IE5\X77B03VT\MCj0431589000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85918" y="3286124"/>
            <a:ext cx="1012811" cy="785818"/>
          </a:xfrm>
          <a:prstGeom prst="rect">
            <a:avLst/>
          </a:prstGeom>
          <a:noFill/>
        </p:spPr>
      </p:pic>
      <p:sp>
        <p:nvSpPr>
          <p:cNvPr id="9" name="Strzałka w prawo 8"/>
          <p:cNvSpPr/>
          <p:nvPr/>
        </p:nvSpPr>
        <p:spPr>
          <a:xfrm>
            <a:off x="4357686" y="1714488"/>
            <a:ext cx="857256" cy="11430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0" name="Strzałka w prawo 9"/>
          <p:cNvSpPr/>
          <p:nvPr/>
        </p:nvSpPr>
        <p:spPr>
          <a:xfrm>
            <a:off x="4357686" y="4286256"/>
            <a:ext cx="785818" cy="107157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1" name="Picture 2" descr="C:\Users\Radek\AppData\Local\Microsoft\Windows\Temporary Internet Files\Content.IE5\X77B03VT\MCj0238457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7818" y="1428736"/>
            <a:ext cx="1487487" cy="1844675"/>
          </a:xfrm>
          <a:prstGeom prst="rect">
            <a:avLst/>
          </a:prstGeom>
          <a:noFill/>
        </p:spPr>
      </p:pic>
      <p:pic>
        <p:nvPicPr>
          <p:cNvPr id="2054" name="Picture 6" descr="C:\Users\Radek\AppData\Local\Microsoft\Windows\Temporary Internet Files\Content.IE5\TT10FMDF\MCj04326060000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0694" y="3643314"/>
            <a:ext cx="998553" cy="1206510"/>
          </a:xfrm>
          <a:prstGeom prst="rect">
            <a:avLst/>
          </a:prstGeom>
          <a:noFill/>
        </p:spPr>
      </p:pic>
      <p:pic>
        <p:nvPicPr>
          <p:cNvPr id="16" name="Picture 6" descr="C:\Users\Radek\AppData\Local\Microsoft\Windows\Temporary Internet Files\Content.IE5\TT10FMDF\MCj04326060000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15206" y="3643314"/>
            <a:ext cx="998553" cy="1206510"/>
          </a:xfrm>
          <a:prstGeom prst="rect">
            <a:avLst/>
          </a:prstGeom>
          <a:noFill/>
        </p:spPr>
      </p:pic>
      <p:pic>
        <p:nvPicPr>
          <p:cNvPr id="17" name="Picture 6" descr="C:\Users\Radek\AppData\Local\Microsoft\Windows\Temporary Internet Files\Content.IE5\TT10FMDF\MCj04326060000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0694" y="5072074"/>
            <a:ext cx="998553" cy="1206510"/>
          </a:xfrm>
          <a:prstGeom prst="rect">
            <a:avLst/>
          </a:prstGeom>
          <a:noFill/>
        </p:spPr>
      </p:pic>
      <p:pic>
        <p:nvPicPr>
          <p:cNvPr id="18" name="Picture 6" descr="C:\Users\Radek\AppData\Local\Microsoft\Windows\Temporary Internet Files\Content.IE5\TT10FMDF\MCj04326060000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15206" y="5072074"/>
            <a:ext cx="998553" cy="1206510"/>
          </a:xfrm>
          <a:prstGeom prst="rect">
            <a:avLst/>
          </a:prstGeom>
          <a:noFill/>
        </p:spPr>
      </p:pic>
      <p:pic>
        <p:nvPicPr>
          <p:cNvPr id="19" name="Picture 5" descr="C:\Users\Radek\AppData\Local\Microsoft\Windows\Temporary Internet Files\Content.IE5\X77B03VT\MCj0431589000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4810" y="1928802"/>
            <a:ext cx="1012811" cy="785818"/>
          </a:xfrm>
          <a:prstGeom prst="rect">
            <a:avLst/>
          </a:prstGeom>
          <a:noFill/>
        </p:spPr>
      </p:pic>
      <p:pic>
        <p:nvPicPr>
          <p:cNvPr id="20" name="Picture 5" descr="C:\Users\Radek\AppData\Local\Microsoft\Windows\Temporary Internet Files\Content.IE5\X77B03VT\MCj0431589000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4810" y="4500570"/>
            <a:ext cx="1012811" cy="785818"/>
          </a:xfrm>
          <a:prstGeom prst="rect">
            <a:avLst/>
          </a:prstGeom>
          <a:noFill/>
        </p:spPr>
      </p:pic>
      <p:pic>
        <p:nvPicPr>
          <p:cNvPr id="2057" name="Picture 9" descr="C:\Users\Radek\AppData\Local\Microsoft\Windows\Temporary Internet Files\Content.IE5\E3GIAS66\MCj03463170000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94188" y="5584825"/>
            <a:ext cx="942975" cy="755650"/>
          </a:xfrm>
          <a:prstGeom prst="rect">
            <a:avLst/>
          </a:prstGeom>
          <a:noFill/>
        </p:spPr>
      </p:pic>
      <p:pic>
        <p:nvPicPr>
          <p:cNvPr id="2058" name="Picture 10" descr="C:\Users\Radek\AppData\Local\Microsoft\Windows\Temporary Internet Files\Content.IE5\E3GIAS66\MCj03463170000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80163" y="4592638"/>
            <a:ext cx="942975" cy="755650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428596" y="1500174"/>
            <a:ext cx="8229600" cy="4572000"/>
          </a:xfrm>
        </p:spPr>
        <p:txBody>
          <a:bodyPr/>
          <a:lstStyle/>
          <a:p>
            <a:pPr>
              <a:buNone/>
            </a:pPr>
            <a:r>
              <a:rPr lang="pl-PL" dirty="0" smtClean="0"/>
              <a:t>-</a:t>
            </a:r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Kierownicy wydziałów…</a:t>
            </a:r>
            <a:endParaRPr lang="pl-PL" dirty="0"/>
          </a:p>
        </p:txBody>
      </p:sp>
      <p:pic>
        <p:nvPicPr>
          <p:cNvPr id="4" name="Picture 6" descr="C:\Users\Radek\AppData\Local\Microsoft\Windows\Temporary Internet Files\Content.IE5\TT10FMDF\MCj0432606000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383" y="2408238"/>
            <a:ext cx="998553" cy="1206510"/>
          </a:xfrm>
          <a:prstGeom prst="rect">
            <a:avLst/>
          </a:prstGeom>
          <a:noFill/>
        </p:spPr>
      </p:pic>
      <p:pic>
        <p:nvPicPr>
          <p:cNvPr id="5" name="Picture 6" descr="C:\Users\Radek\AppData\Local\Microsoft\Windows\Temporary Internet Files\Content.IE5\TT10FMDF\MCj0432606000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0895" y="2408238"/>
            <a:ext cx="998553" cy="1206510"/>
          </a:xfrm>
          <a:prstGeom prst="rect">
            <a:avLst/>
          </a:prstGeom>
          <a:noFill/>
        </p:spPr>
      </p:pic>
      <p:pic>
        <p:nvPicPr>
          <p:cNvPr id="6" name="Picture 6" descr="C:\Users\Radek\AppData\Local\Microsoft\Windows\Temporary Internet Files\Content.IE5\TT10FMDF\MCj0432606000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383" y="3836998"/>
            <a:ext cx="998553" cy="1206510"/>
          </a:xfrm>
          <a:prstGeom prst="rect">
            <a:avLst/>
          </a:prstGeom>
          <a:noFill/>
        </p:spPr>
      </p:pic>
      <p:pic>
        <p:nvPicPr>
          <p:cNvPr id="7" name="Picture 6" descr="C:\Users\Radek\AppData\Local\Microsoft\Windows\Temporary Internet Files\Content.IE5\TT10FMDF\MCj0432606000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0895" y="3836998"/>
            <a:ext cx="998553" cy="1206510"/>
          </a:xfrm>
          <a:prstGeom prst="rect">
            <a:avLst/>
          </a:prstGeom>
          <a:noFill/>
        </p:spPr>
      </p:pic>
      <p:pic>
        <p:nvPicPr>
          <p:cNvPr id="8" name="Picture 10" descr="C:\Users\Radek\AppData\Local\Microsoft\Windows\Temporary Internet Files\Content.IE5\E3GIAS66\MCj0346317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52" y="3357562"/>
            <a:ext cx="942975" cy="755650"/>
          </a:xfrm>
          <a:prstGeom prst="rect">
            <a:avLst/>
          </a:prstGeom>
          <a:noFill/>
        </p:spPr>
      </p:pic>
      <p:sp>
        <p:nvSpPr>
          <p:cNvPr id="10" name="Prostokąt zaokrąglony 9"/>
          <p:cNvSpPr/>
          <p:nvPr/>
        </p:nvSpPr>
        <p:spPr>
          <a:xfrm>
            <a:off x="3500430" y="1714488"/>
            <a:ext cx="5072098" cy="450059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pl-PL" dirty="0" smtClean="0"/>
              <a:t>Kierownicy wydziałów przeglądają korespondencję:</a:t>
            </a:r>
          </a:p>
          <a:p>
            <a:r>
              <a:rPr lang="pl-PL" dirty="0" smtClean="0"/>
              <a:t>1) mającą dyspozycję kierownika urzędu lub zastępców kierownika urzędu,</a:t>
            </a:r>
          </a:p>
          <a:p>
            <a:r>
              <a:rPr lang="pl-PL" dirty="0" smtClean="0"/>
              <a:t>2) adresowaną do nich imiennie,</a:t>
            </a:r>
          </a:p>
          <a:p>
            <a:r>
              <a:rPr lang="pl-PL" dirty="0" smtClean="0"/>
              <a:t>3) zawierającą ponaglenie i interwencje,</a:t>
            </a:r>
          </a:p>
          <a:p>
            <a:r>
              <a:rPr lang="pl-PL" dirty="0" smtClean="0"/>
              <a:t>4) wymagającą osobistego przyjęcia do wiadomości, zajęcia stanowiska lub wydania wstępnych poleceń, dotyczących sposobu ich załatwienia.</a:t>
            </a:r>
          </a:p>
          <a:p>
            <a:pPr algn="ctr"/>
            <a:endParaRPr lang="pl-PL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pl-PL" dirty="0" smtClean="0"/>
              <a:t>Jeżeli korespondencja dotyczy spraw wchodzących w zakres działania (czynności) różnych wydziałów lub pracowników, przekazuje się ją wydziałowi lub pracownikowi, do którego należy załatwienie sprawy w podstawowym zakresie.</a:t>
            </a:r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Różne wydziały…</a:t>
            </a:r>
            <a:endParaRPr lang="pl-PL" dirty="0"/>
          </a:p>
        </p:txBody>
      </p:sp>
      <p:pic>
        <p:nvPicPr>
          <p:cNvPr id="4" name="Picture 6" descr="C:\Users\Radek\AppData\Local\Microsoft\Windows\Temporary Internet Files\Content.IE5\TT10FMDF\MCj0432606000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06713" y="3765560"/>
            <a:ext cx="998553" cy="1206510"/>
          </a:xfrm>
          <a:prstGeom prst="rect">
            <a:avLst/>
          </a:prstGeom>
          <a:noFill/>
        </p:spPr>
      </p:pic>
      <p:pic>
        <p:nvPicPr>
          <p:cNvPr id="5" name="Picture 6" descr="C:\Users\Radek\AppData\Local\Microsoft\Windows\Temporary Internet Files\Content.IE5\TT10FMDF\MCj0432606000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21225" y="3765560"/>
            <a:ext cx="998553" cy="1206510"/>
          </a:xfrm>
          <a:prstGeom prst="rect">
            <a:avLst/>
          </a:prstGeom>
          <a:noFill/>
        </p:spPr>
      </p:pic>
      <p:pic>
        <p:nvPicPr>
          <p:cNvPr id="6" name="Picture 6" descr="C:\Users\Radek\AppData\Local\Microsoft\Windows\Temporary Internet Files\Content.IE5\TT10FMDF\MCj0432606000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06713" y="5194320"/>
            <a:ext cx="998553" cy="1206510"/>
          </a:xfrm>
          <a:prstGeom prst="rect">
            <a:avLst/>
          </a:prstGeom>
          <a:noFill/>
        </p:spPr>
      </p:pic>
      <p:pic>
        <p:nvPicPr>
          <p:cNvPr id="7" name="Picture 6" descr="C:\Users\Radek\AppData\Local\Microsoft\Windows\Temporary Internet Files\Content.IE5\TT10FMDF\MCj0432606000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21225" y="5194320"/>
            <a:ext cx="998553" cy="1206510"/>
          </a:xfrm>
          <a:prstGeom prst="rect">
            <a:avLst/>
          </a:prstGeom>
          <a:noFill/>
        </p:spPr>
      </p:pic>
      <p:pic>
        <p:nvPicPr>
          <p:cNvPr id="8" name="Picture 10" descr="C:\Users\Radek\AppData\Local\Microsoft\Windows\Temporary Internet Files\Content.IE5\E3GIAS66\MCj0346317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86182" y="4714884"/>
            <a:ext cx="942975" cy="755650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pl-PL" dirty="0" smtClean="0"/>
              <a:t>„W każdej jednostce organizacyjnej, w której są wytwarzane, przetwarzane, przekazywane lub przechowywane dokumenty zawierające informacje niejawne oznaczone klauzulą „poufne" lub stanowiące tajemnicę państwową (oznaczone klauzulą „tajne" lub „ściśle tajne") - musi być zorganizowana kancelaria tajna”.</a:t>
            </a:r>
          </a:p>
          <a:p>
            <a:r>
              <a:rPr lang="pl-PL" dirty="0" smtClean="0"/>
              <a:t>„Obowiązku takiego nie ma, jeśli w jednostce organizacyjnej występują wyłącznie dokumenty niejawne stanowiące tajemnicę służbową, klasyfikowane jako „zastrzeżone".</a:t>
            </a:r>
          </a:p>
          <a:p>
            <a:pPr>
              <a:buNone/>
            </a:pPr>
            <a:r>
              <a:rPr lang="pl-PL" dirty="0" smtClean="0"/>
              <a:t>Poniższe slajdy m.in. . na podstawie S. Małecki, Kancelaria tajna, Wspólnota </a:t>
            </a:r>
            <a:br>
              <a:rPr lang="pl-PL" dirty="0" smtClean="0"/>
            </a:br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         Kancelaria tajna – </a:t>
            </a:r>
            <a:r>
              <a:rPr lang="pl-PL" b="1" u="sng" dirty="0" smtClean="0"/>
              <a:t>szczególny rodzaj kancelarii </a:t>
            </a:r>
            <a:endParaRPr lang="pl-PL" b="1" u="sng" dirty="0"/>
          </a:p>
        </p:txBody>
      </p:sp>
      <p:pic>
        <p:nvPicPr>
          <p:cNvPr id="1026" name="Picture 2" descr="C:\Users\Radek\AppData\Local\Microsoft\Windows\Temporary Internet Files\Content.IE5\X77B03VT\MCj0312298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81900" y="460375"/>
            <a:ext cx="909638" cy="909638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Ustawa o ochronie informacji niejawnych z 22 stycznia 1999 roku</a:t>
            </a:r>
          </a:p>
          <a:p>
            <a:r>
              <a:rPr lang="pl-PL" dirty="0" smtClean="0"/>
              <a:t>Rozporządzenie Rady Ministrów z 18 października 2005 roku w sprawie organizacji i funkcjonowania kancelarii tajnej </a:t>
            </a:r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Szczegóły o kancelarii tajnej</a:t>
            </a:r>
            <a:endParaRPr lang="pl-PL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pl-PL" dirty="0" smtClean="0"/>
              <a:t>2. Kancelaria tajna stanowi wyodrębnioną komórkę organizacyjną podległą bezpośrednio pełnomocnikowi ochrony, odpowiedzialną za właściwe rejestrowanie, przechowywanie, obieg i wydawanie takich dokumentów uprawnionym osobom</a:t>
            </a:r>
            <a:endParaRPr lang="pl-PL" u="sng" dirty="0" smtClean="0"/>
          </a:p>
          <a:p>
            <a:r>
              <a:rPr lang="pl-PL" u="sng" dirty="0" smtClean="0"/>
              <a:t>Kto to jest pełnomocnik ochrony i co robi?</a:t>
            </a:r>
          </a:p>
          <a:p>
            <a:r>
              <a:rPr lang="pl-PL" dirty="0" smtClean="0"/>
              <a:t>Pełnomocnik ochrony: „ma  prawo nadzorować i kontrolować pracę kancelarii, organizować tę pracę zgodnie z potrzebami danej jednostki, wydawać polecenia pracownikom kancelarii, a w razie potrzeby wnioskować o dokonanie zmian w jej obsadzie, jeśli dotychczasowi pracownicy nie mogą sprostać zadaniom lub ich zachowanie jest szkodliwe dla ochrony informacji </a:t>
            </a:r>
            <a:br>
              <a:rPr lang="pl-PL" dirty="0" smtClean="0"/>
            </a:br>
            <a:endParaRPr lang="pl-PL" u="sng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Kancelaria tajna – co to jest?</a:t>
            </a:r>
            <a:endParaRPr lang="pl-PL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Tworzy się ją tak samo jak inne komórki w urzędzie, np. zarządzeniem lub decyzją kierownika jednostki organizacyjnej. </a:t>
            </a:r>
          </a:p>
          <a:p>
            <a:r>
              <a:rPr lang="pl-PL" dirty="0" smtClean="0"/>
              <a:t>Najpowszechniej jednak informacje o tej komórce organizacyjnej urzędu znajdziemy w regulaminie organizacyjnym urzędu, gdzie wymienia się zakres jej działalności i podległość. </a:t>
            </a:r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Kancelaria tajna – kto ją tworzy?</a:t>
            </a:r>
            <a:endParaRPr lang="pl-PL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3 rozporządzenia samorządowe</a:t>
            </a:r>
          </a:p>
          <a:p>
            <a:r>
              <a:rPr lang="pl-PL" dirty="0" smtClean="0"/>
              <a:t>1 rozporządzenie dla terenowej administracji rządowej w województwie </a:t>
            </a:r>
          </a:p>
          <a:p>
            <a:r>
              <a:rPr lang="pl-PL" dirty="0" smtClean="0"/>
              <a:t>Interesujące nas rozporządzenie:</a:t>
            </a:r>
          </a:p>
          <a:p>
            <a:pPr>
              <a:buNone/>
            </a:pPr>
            <a:r>
              <a:rPr lang="pl-PL" b="1" dirty="0" smtClean="0"/>
              <a:t>Rozporządzenie Prezesa Rady Ministrów z 22 grudnia 1999 roku w sprawie instrukcji kancelaryjnej dla organów gmin i związków międzygminnych.</a:t>
            </a:r>
            <a:r>
              <a:rPr lang="pl-PL" dirty="0" smtClean="0"/>
              <a:t> </a:t>
            </a:r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Akty prawne normujące instrukcje kancelaryjną</a:t>
            </a:r>
            <a:endParaRPr lang="pl-PL" dirty="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Jednostka organizacyjna, która nie utworzyła kancelarii tajnej, nie może otrzymywać korespondencji niejawnej z zewnątrz</a:t>
            </a:r>
          </a:p>
          <a:p>
            <a:r>
              <a:rPr lang="pl-PL" dirty="0" smtClean="0"/>
              <a:t>Zaznajomienie się z korespondencją w tym przypadku może skutkować nawet odpowiedzialnością karną</a:t>
            </a:r>
          </a:p>
          <a:p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Czy kancelaria tajna jest potrzebna?</a:t>
            </a:r>
            <a:endParaRPr lang="pl-PL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Kierownik kancelarii tajnej wyznaczony przez kierownika jednostki organizacyjnej na wniosek pełnomocnika ochrony </a:t>
            </a:r>
          </a:p>
          <a:p>
            <a:r>
              <a:rPr lang="pl-PL" dirty="0" smtClean="0"/>
              <a:t>Pracownicy kancelarii </a:t>
            </a:r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Kto pracuje w  kancelarii tajnej?</a:t>
            </a:r>
            <a:endParaRPr lang="pl-PL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l-PL" dirty="0" smtClean="0"/>
              <a:t>Obywatel polski</a:t>
            </a:r>
          </a:p>
          <a:p>
            <a:r>
              <a:rPr lang="pl-PL" dirty="0" smtClean="0"/>
              <a:t>Posiadający </a:t>
            </a:r>
            <a:r>
              <a:rPr lang="pl-PL" dirty="0" smtClean="0">
                <a:solidFill>
                  <a:srgbClr val="FF0000"/>
                </a:solidFill>
              </a:rPr>
              <a:t>odpowiednie</a:t>
            </a:r>
            <a:r>
              <a:rPr lang="pl-PL" dirty="0" smtClean="0"/>
              <a:t> poświadczenie bezpieczeństwa osobowego </a:t>
            </a:r>
          </a:p>
          <a:p>
            <a:r>
              <a:rPr lang="pl-PL" dirty="0" smtClean="0"/>
              <a:t>Odbyła przeszkolenie w zakresie informacji niejawnych</a:t>
            </a:r>
          </a:p>
          <a:p>
            <a:r>
              <a:rPr lang="pl-PL" dirty="0" smtClean="0"/>
              <a:t>Odbyła oddzielne przeszkolenie w zakresie obsługi kancelarii tajnej</a:t>
            </a:r>
          </a:p>
          <a:p>
            <a:r>
              <a:rPr lang="pl-PL" dirty="0" smtClean="0"/>
              <a:t>Jest zatrudniony wg tych samych zasad co inni pracownicy urzędu</a:t>
            </a:r>
          </a:p>
          <a:p>
            <a:r>
              <a:rPr lang="pl-PL" dirty="0" smtClean="0"/>
              <a:t>Można wykonywać zarówno pracę w zakresie obsługi kancelarii tajnej jak i inne czynności w urzędzie</a:t>
            </a:r>
          </a:p>
          <a:p>
            <a:endParaRPr lang="pl-PL" dirty="0" smtClean="0"/>
          </a:p>
          <a:p>
            <a:pPr>
              <a:buNone/>
            </a:pPr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Kto może być pracownikiem kancelarii tajnej?</a:t>
            </a:r>
            <a:endParaRPr lang="pl-PL" dirty="0"/>
          </a:p>
        </p:txBody>
      </p:sp>
      <p:pic>
        <p:nvPicPr>
          <p:cNvPr id="2050" name="Picture 2" descr="C:\Users\Radek\AppData\Local\Microsoft\Windows\Temporary Internet Files\Content.IE5\TT10FMDF\MCBD05517_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15140" y="428604"/>
            <a:ext cx="2236783" cy="2507629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pl-PL" dirty="0" smtClean="0"/>
              <a:t>Kancelaria tajna powinna być zorganizowana w wyodrębnionym pomieszczeniu, zabezpieczonym zgodnie z przepisami o środkach ochrony fizycznej informacji niejawnych i być obsługiwana przez pracowników pionu ochrony.</a:t>
            </a:r>
          </a:p>
          <a:p>
            <a:r>
              <a:rPr lang="pl-PL" dirty="0" smtClean="0"/>
              <a:t>Znajduje się w strefie bezpieczeństwa</a:t>
            </a:r>
          </a:p>
          <a:p>
            <a:r>
              <a:rPr lang="pl-PL" dirty="0" smtClean="0"/>
              <a:t>Limitowany dostęp</a:t>
            </a:r>
          </a:p>
          <a:p>
            <a:r>
              <a:rPr lang="pl-PL" dirty="0" smtClean="0"/>
              <a:t>Odpowiednie wyposażenie</a:t>
            </a:r>
          </a:p>
          <a:p>
            <a:r>
              <a:rPr lang="pl-PL" dirty="0" smtClean="0"/>
              <a:t>Stropy, drzwi, kraty, podłogi, szafy</a:t>
            </a:r>
          </a:p>
          <a:p>
            <a:r>
              <a:rPr lang="pl-PL" dirty="0" smtClean="0"/>
              <a:t>Monitoring wizyjny</a:t>
            </a:r>
          </a:p>
          <a:p>
            <a:r>
              <a:rPr lang="pl-PL" dirty="0" smtClean="0"/>
              <a:t>Zabezpieczenia przeciwpożarowe</a:t>
            </a:r>
          </a:p>
          <a:p>
            <a:r>
              <a:rPr lang="pl-PL" dirty="0" smtClean="0"/>
              <a:t>Zabezpieczenie przeciwwłamaniowe (czujniki podczerwieni, czujniki magnetyczne, </a:t>
            </a:r>
            <a:r>
              <a:rPr lang="pl-PL" smtClean="0"/>
              <a:t>czujniki wibracyjne)</a:t>
            </a:r>
            <a:endParaRPr lang="pl-PL" dirty="0" smtClean="0"/>
          </a:p>
          <a:p>
            <a:r>
              <a:rPr lang="pl-PL" dirty="0" smtClean="0"/>
              <a:t>Wydzielenie czytelni </a:t>
            </a:r>
          </a:p>
          <a:p>
            <a:endParaRPr lang="pl-PL" dirty="0" smtClean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Kancelaria tajna – ogólne przepisy </a:t>
            </a:r>
            <a:endParaRPr lang="pl-PL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pl-PL" dirty="0" smtClean="0"/>
              <a:t>Kancelaria powinna spełniać następujące wymagania: 1) być zlokalizowana w strefie bezpieczeństwa; 2) ściany i stropy pomieszczeń kancelarii powinny być wykonane z materiałów niepalnych, spełniających wymagania w zakresie klasy odporności pożarowej oraz nośności granicznej odpowiadającej co najmniej konstrukcji murowanej z cegły pełnej o grubości 250 mm; 3) drzwi do kancelarii wyposażone w zamek drzwiowy wielopunktowy powinny spełniać co najmniej wymagania, o których mowa w Polskiej Normie PN-90/B-92270; w przypadku gdy w kancelarii będą przechowywane dokumenty lub materiały zawierające informacje niejawne stanowiące tajemnicę państwową, drzwi należy wyposażyć w zamek drzwiowy dodatkowy, o którym mowa w Polskiej Normie PN-90/B-92270; </a:t>
            </a:r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Wymagania </a:t>
            </a:r>
            <a:endParaRPr lang="pl-PL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pl-PL" dirty="0" smtClean="0"/>
              <a:t>4) okna kancelarii w pomieszczeniach o architekturze umożliwiającej dostęp do nich, w szczególności gdy dolna krawędź okna znajduje się na wysokości poniżej 5 m od poziomu otaczającego terenu lub górna krawędź 3 m od poziomu dachu - powinny być zabezpieczone stalowymi kratami zewnętrznymi lub wewnętrznymi z prętów o przekroju co najmniej 16 mm, o oczkach nie większych niż 150 mm na 150 mm; dopuszcza się inne zabezpieczenia posiadające odporność na włamanie nie mniejszą niż krata; 5) okna powinny być zabezpieczone przed obserwacją z zewnątrz. 2. Kraty, o których mowa w ust. 1 </a:t>
            </a:r>
            <a:r>
              <a:rPr lang="pl-PL" dirty="0" err="1" smtClean="0"/>
              <a:t>pkt</a:t>
            </a:r>
            <a:r>
              <a:rPr lang="pl-PL" dirty="0" smtClean="0"/>
              <a:t> 4, mogą być rozsuwane lub otwierane pod warunkiem ich zabezpieczenia co najmniej jedną kłódką klasy 5 według Polskiej Normy PN-EN-12320. 3. W przypadku innego usytuowania okien niż określone w ust. 1 </a:t>
            </a:r>
            <a:r>
              <a:rPr lang="pl-PL" dirty="0" err="1" smtClean="0"/>
              <a:t>pkt</a:t>
            </a:r>
            <a:r>
              <a:rPr lang="pl-PL" dirty="0" smtClean="0"/>
              <a:t> 4, okna zabezpiecza się siatką wykonaną z drutu stalowego lub innego materiału o podobnych właściwościach, o grubości nie mniejszej niż 2 mm, o oczkach nie większych niż 20 mm na 20 mm lub innym zabezpieczeniem posiadającym odporność na włamanie nie mniejszą niż siatka.</a:t>
            </a:r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l-PL" dirty="0" smtClean="0"/>
              <a:t>W zależności od nadanej klauzuli tajności, dokumenty lub materiały przechowywane są: </a:t>
            </a:r>
          </a:p>
          <a:p>
            <a:r>
              <a:rPr lang="pl-PL" dirty="0" smtClean="0"/>
              <a:t>1) „poufne” - w szafach stalowych </a:t>
            </a:r>
            <a:r>
              <a:rPr lang="pl-PL" b="1" dirty="0" smtClean="0"/>
              <a:t>klasy A;</a:t>
            </a:r>
            <a:r>
              <a:rPr lang="pl-PL" dirty="0" smtClean="0"/>
              <a:t> </a:t>
            </a:r>
          </a:p>
          <a:p>
            <a:r>
              <a:rPr lang="pl-PL" dirty="0" smtClean="0"/>
              <a:t> 2) „tajne” - w szafach stalowych </a:t>
            </a:r>
            <a:r>
              <a:rPr lang="pl-PL" b="1" dirty="0" smtClean="0"/>
              <a:t>klasy B; </a:t>
            </a:r>
          </a:p>
          <a:p>
            <a:r>
              <a:rPr lang="pl-PL" dirty="0" smtClean="0"/>
              <a:t>3) „ściśle tajne” - w szafach stalowych </a:t>
            </a:r>
            <a:r>
              <a:rPr lang="pl-PL" b="1" dirty="0" smtClean="0"/>
              <a:t>klasy C.</a:t>
            </a:r>
          </a:p>
          <a:p>
            <a:r>
              <a:rPr lang="pl-PL" dirty="0" smtClean="0"/>
              <a:t>Wybrane przykłady, porównanie grubości elementów konstrukcyjnych:</a:t>
            </a:r>
          </a:p>
          <a:p>
            <a:r>
              <a:rPr lang="pl-PL" dirty="0" smtClean="0"/>
              <a:t>Klasa A co najmniej 1 mm</a:t>
            </a:r>
          </a:p>
          <a:p>
            <a:r>
              <a:rPr lang="pl-PL" dirty="0" smtClean="0"/>
              <a:t>Klasa B co najmniej 3 mm</a:t>
            </a:r>
          </a:p>
          <a:p>
            <a:r>
              <a:rPr lang="pl-PL" dirty="0" smtClean="0"/>
              <a:t>Klasa C co najmniej 5 mm</a:t>
            </a:r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           Szafy kancelarii tajnej </a:t>
            </a:r>
            <a:endParaRPr lang="pl-PL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Szafa musi posiadać tabliczkę, wydaną przez jednostkę certyfikującą, zamontowaną na wewnętrznej, górnej stronie drzwi, zawierającą następujące dane: a) nazwę wyrobu, b) nazwę i kod identyfikacyjny producenta, typ i numer modelu, c) numer fabryczny, rok produkcji, klasę wyrobu, numer certyfikatu, d) masę.</a:t>
            </a:r>
          </a:p>
          <a:p>
            <a:r>
              <a:rPr lang="pl-PL" dirty="0" smtClean="0"/>
              <a:t>Podstawa szafy musi posiadać te same rozmiary co wierzch. W podstawie powinien znajdować się zaślepiony otwór umożliwiający zakotwiczenie jej do podłoża. Konstrukcja dna szafy powinna wytrzymać siły minimum 50 </a:t>
            </a:r>
            <a:r>
              <a:rPr lang="pl-PL" dirty="0" err="1" smtClean="0"/>
              <a:t>kN</a:t>
            </a:r>
            <a:r>
              <a:rPr lang="pl-PL" dirty="0" smtClean="0"/>
              <a:t>.</a:t>
            </a:r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Szafy kancelarii tajnej </a:t>
            </a:r>
            <a:endParaRPr lang="pl-PL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pl-PL" dirty="0" smtClean="0"/>
              <a:t>Stanowiące tajemnicę państwową - zamek mechaniczny szyfrowy o zmiennym nastawieniu szyfrowym, co najmniej trzytarczowy, o cichym przesuwie, skoku nastawień nie większym niż jedna działka i posiadający minimum 100 podziałek na pokrętle (minimum 1 000 </a:t>
            </a:r>
            <a:r>
              <a:rPr lang="pl-PL" dirty="0" err="1" smtClean="0"/>
              <a:t>000</a:t>
            </a:r>
            <a:r>
              <a:rPr lang="pl-PL" dirty="0" smtClean="0"/>
              <a:t> kombinacji). Czas otwarcia zamka przez osobę nieuprawnioną drogą wybierania kolejnych kombinacji powinien wynosić nie mniej niż 20 roboczogodzin. Zamek powinien być zabezpieczony przed działaniem destrukcyjnym, w tym przed przewierceniem i prześwietleniem radiologicznym (promieniowanie co najmniej 10 curie, Co-60 z odległości 760 mm). Zmiana kombinacji powinna być blokowana i uaktywniana kluczem od tyłu obudowy zamka. Dopuszcza się również stosowanie zamka elektronicznego szyfrowego, pod warunkiem spełnienia przez niego takich samych wymagań odporności na włamanie co zamek mechaniczny szyfrowy.</a:t>
            </a:r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 </a:t>
            </a:r>
            <a:r>
              <a:rPr lang="pl-PL" sz="2700" dirty="0" smtClean="0"/>
              <a:t>Dodatkowe zamki do drzwi pomieszczeń, gdzie są przechowywane dokumenty i materiały zawierające informacje niejawne</a:t>
            </a:r>
            <a:endParaRPr lang="pl-PL" sz="27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pl-PL" dirty="0" smtClean="0"/>
              <a:t>Każde</a:t>
            </a:r>
            <a:r>
              <a:rPr lang="pl-PL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pismo </a:t>
            </a:r>
            <a:r>
              <a:rPr lang="pl-PL" dirty="0" smtClean="0"/>
              <a:t>wpływające do </a:t>
            </a:r>
            <a:r>
              <a:rPr lang="pl-PL" b="1" dirty="0" smtClean="0">
                <a:solidFill>
                  <a:schemeClr val="accent5">
                    <a:lumMod val="50000"/>
                  </a:schemeClr>
                </a:solidFill>
              </a:rPr>
              <a:t>urzędu</a:t>
            </a:r>
            <a:r>
              <a:rPr lang="pl-PL" dirty="0" smtClean="0"/>
              <a:t> lub wysyłane przez urząd </a:t>
            </a:r>
          </a:p>
          <a:p>
            <a:pPr>
              <a:buNone/>
            </a:pPr>
            <a:endParaRPr lang="pl-PL" dirty="0" smtClean="0"/>
          </a:p>
          <a:p>
            <a:pPr>
              <a:buNone/>
            </a:pPr>
            <a:r>
              <a:rPr lang="pl-PL" dirty="0" smtClean="0">
                <a:solidFill>
                  <a:schemeClr val="bg1"/>
                </a:solidFill>
              </a:rPr>
              <a:t>Pismo</a:t>
            </a:r>
            <a:r>
              <a:rPr lang="pl-PL" dirty="0" smtClean="0"/>
              <a:t> – brak definicji w instrukcji kancelaryjnej</a:t>
            </a:r>
          </a:p>
          <a:p>
            <a:pPr>
              <a:buNone/>
            </a:pPr>
            <a:r>
              <a:rPr lang="pl-PL" dirty="0" smtClean="0">
                <a:solidFill>
                  <a:schemeClr val="accent5">
                    <a:lumMod val="50000"/>
                  </a:schemeClr>
                </a:solidFill>
              </a:rPr>
              <a:t>Urząd</a:t>
            </a:r>
            <a:r>
              <a:rPr lang="pl-PL" dirty="0" smtClean="0"/>
              <a:t> – urząd gminy lub związku międzygminnego </a:t>
            </a:r>
          </a:p>
          <a:p>
            <a:pPr>
              <a:buNone/>
            </a:pPr>
            <a:endParaRPr lang="pl-PL" dirty="0" smtClean="0"/>
          </a:p>
          <a:p>
            <a:pPr>
              <a:buNone/>
            </a:pPr>
            <a:r>
              <a:rPr lang="pl-PL" dirty="0" smtClean="0"/>
              <a:t>                  </a:t>
            </a:r>
          </a:p>
          <a:p>
            <a:pPr>
              <a:buNone/>
            </a:pPr>
            <a:r>
              <a:rPr lang="pl-PL" dirty="0" smtClean="0"/>
              <a:t>                        </a:t>
            </a:r>
            <a:r>
              <a:rPr lang="pl-PL" dirty="0" smtClean="0">
                <a:solidFill>
                  <a:schemeClr val="bg1"/>
                </a:solidFill>
              </a:rPr>
              <a:t>Pytanie: </a:t>
            </a:r>
            <a:r>
              <a:rPr lang="pl-PL" dirty="0" smtClean="0"/>
              <a:t>czym różni się urząd od organu administracji publicznej? </a:t>
            </a:r>
          </a:p>
          <a:p>
            <a:pPr>
              <a:buNone/>
            </a:pPr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785818"/>
          </a:xfrm>
          <a:scene3d>
            <a:camera prst="orthographicFront"/>
            <a:lightRig rig="threePt" dir="t"/>
          </a:scene3d>
          <a:sp3d prstMaterial="dkEdge"/>
        </p:spPr>
        <p:txBody>
          <a:bodyPr>
            <a:normAutofit/>
          </a:bodyPr>
          <a:lstStyle/>
          <a:p>
            <a:r>
              <a:rPr lang="pl-PL" dirty="0" smtClean="0"/>
              <a:t>                Korespondencja to …</a:t>
            </a:r>
            <a:endParaRPr lang="pl-PL" dirty="0"/>
          </a:p>
        </p:txBody>
      </p:sp>
      <p:pic>
        <p:nvPicPr>
          <p:cNvPr id="1028" name="Picture 4" descr="C:\Users\Radek\AppData\Local\Microsoft\Windows\Temporary Internet Files\Content.IE5\X77B03VT\MMj02347520000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4000504"/>
            <a:ext cx="1133475" cy="1266825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Organ administracji publicznej (ujęcie ustrojowe)</a:t>
            </a:r>
          </a:p>
          <a:p>
            <a:pPr marL="514350" indent="-514350">
              <a:buAutoNum type="alphaLcParenR"/>
            </a:pPr>
            <a:r>
              <a:rPr lang="pl-PL" dirty="0" smtClean="0"/>
              <a:t>Człowiek lub grupa ludzi</a:t>
            </a:r>
          </a:p>
          <a:p>
            <a:pPr marL="514350" indent="-514350">
              <a:buAutoNum type="alphaLcParenR"/>
            </a:pPr>
            <a:r>
              <a:rPr lang="pl-PL" dirty="0" smtClean="0"/>
              <a:t>Wyodrębniony w strukturze państwa lub samorządu terytorialnego</a:t>
            </a:r>
          </a:p>
          <a:p>
            <a:pPr marL="514350" indent="-514350">
              <a:buAutoNum type="alphaLcParenR"/>
            </a:pPr>
            <a:r>
              <a:rPr lang="pl-PL" dirty="0" smtClean="0"/>
              <a:t>Ma możliwość stosowania środków władczych</a:t>
            </a:r>
          </a:p>
          <a:p>
            <a:pPr marL="514350" indent="-514350">
              <a:buAutoNum type="alphaLcParenR"/>
            </a:pPr>
            <a:r>
              <a:rPr lang="pl-PL" dirty="0" smtClean="0"/>
              <a:t>Jest powołany w celu realizacji prawa administracyjnego</a:t>
            </a:r>
          </a:p>
          <a:p>
            <a:pPr marL="514350" indent="-514350">
              <a:buAutoNum type="alphaLcParenR"/>
            </a:pPr>
            <a:r>
              <a:rPr lang="pl-PL" dirty="0" smtClean="0"/>
              <a:t>Działa w granicach przyznanych mu kompetencji </a:t>
            </a:r>
          </a:p>
          <a:p>
            <a:pPr marL="514350" indent="-514350">
              <a:buAutoNum type="alphaLcParenR"/>
            </a:pPr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Organ administracji publicznej </a:t>
            </a:r>
            <a:endParaRPr lang="pl-PL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357589" y="1524000"/>
            <a:ext cx="8329211" cy="4674550"/>
          </a:xfrm>
        </p:spPr>
        <p:txBody>
          <a:bodyPr/>
          <a:lstStyle/>
          <a:p>
            <a:r>
              <a:rPr lang="pl-PL" dirty="0" smtClean="0"/>
              <a:t>Organ administracji publicznej ze względu na </a:t>
            </a:r>
          </a:p>
          <a:p>
            <a:pPr>
              <a:buNone/>
            </a:pPr>
            <a:r>
              <a:rPr lang="pl-PL" dirty="0" smtClean="0"/>
              <a:t>ilość spraw mu przypisanych  nie mógłby sam należycie wypełniać swojej funkcji, dlatego tworzy się mu podmiot pomocniczy w postaci urzędu administracji publicznej</a:t>
            </a:r>
          </a:p>
          <a:p>
            <a:pPr>
              <a:buNone/>
            </a:pPr>
            <a:endParaRPr lang="pl-PL" dirty="0" smtClean="0"/>
          </a:p>
          <a:p>
            <a:pPr>
              <a:buNone/>
            </a:pPr>
            <a:r>
              <a:rPr lang="pl-PL" dirty="0" smtClean="0"/>
              <a:t>Urząd to zorganizowany zespół osób (urzędnicy), środków rzeczowych (budynki, sprzęt) i finansowych , za pomocą których organ administracji publicznej wykonuje zadania </a:t>
            </a:r>
            <a:r>
              <a:rPr lang="pl-PL" sz="1400" dirty="0" smtClean="0"/>
              <a:t>(projekt przepisów ogólnych prawa administracyjnego)</a:t>
            </a:r>
            <a:endParaRPr lang="pl-PL" sz="1400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                           Urząd </a:t>
            </a:r>
            <a:endParaRPr lang="pl-PL" dirty="0"/>
          </a:p>
        </p:txBody>
      </p:sp>
      <p:pic>
        <p:nvPicPr>
          <p:cNvPr id="2050" name="Picture 2" descr="C:\Users\Radek\AppData\Local\Microsoft\Windows\Temporary Internet Files\Content.IE5\TT10FMDF\MCPE01527_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90761" y="0"/>
            <a:ext cx="2153239" cy="2474922"/>
          </a:xfrm>
          <a:prstGeom prst="rect">
            <a:avLst/>
          </a:prstGeom>
          <a:noFill/>
        </p:spPr>
      </p:pic>
      <p:pic>
        <p:nvPicPr>
          <p:cNvPr id="2051" name="Picture 3" descr="C:\Users\Radek\AppData\Local\Microsoft\Windows\Temporary Internet Files\Content.IE5\C8R2Y0Z2\MPj0433198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214290"/>
            <a:ext cx="2035983" cy="13573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Par. 1. Urząd gminy jest jednostką organizacyjną , przy której Wójt Gminy Stoczek jako organ wykonawczy realizuje swoje zadania (ROU Stoczek)</a:t>
            </a:r>
          </a:p>
          <a:p>
            <a:endParaRPr lang="pl-PL" dirty="0" smtClean="0"/>
          </a:p>
          <a:p>
            <a:r>
              <a:rPr lang="pl-PL" dirty="0" smtClean="0"/>
              <a:t>Par 5 ust. 1 Urząd jest aparatem pomocniczym burmistrza (ROU Marki)</a:t>
            </a:r>
          </a:p>
          <a:p>
            <a:pPr>
              <a:buNone/>
            </a:pPr>
            <a:endParaRPr lang="pl-PL" dirty="0" smtClean="0"/>
          </a:p>
          <a:p>
            <a:r>
              <a:rPr lang="pl-PL" dirty="0" smtClean="0"/>
              <a:t>Par 3 ust. 1 Prezydent, jako organ wykonawczy Miasta, realizuje zadania przy pomocy Urzędu (ROU Poznań)</a:t>
            </a:r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Przykłady…</a:t>
            </a:r>
            <a:endParaRPr lang="pl-PL" dirty="0"/>
          </a:p>
        </p:txBody>
      </p:sp>
      <p:pic>
        <p:nvPicPr>
          <p:cNvPr id="4" name="Picture 3" descr="C:\Users\Radek\AppData\Local\Microsoft\Windows\Temporary Internet Files\Content.IE5\C8R2Y0Z2\MPj0433198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2" y="214290"/>
            <a:ext cx="2035983" cy="13573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ier">
  <a:themeElements>
    <a:clrScheme name="Papi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i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i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1546</TotalTime>
  <Words>3125</Words>
  <Application>Microsoft Office PowerPoint</Application>
  <PresentationFormat>Pokaz na ekranie (4:3)</PresentationFormat>
  <Paragraphs>444</Paragraphs>
  <Slides>58</Slides>
  <Notes>2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58</vt:i4>
      </vt:variant>
    </vt:vector>
  </HeadingPairs>
  <TitlesOfParts>
    <vt:vector size="59" baseType="lpstr">
      <vt:lpstr>Papier</vt:lpstr>
      <vt:lpstr>Metody i techniki pracy w administracji publicznej</vt:lpstr>
      <vt:lpstr>           ZALICZENIE ĆWICZEŃ</vt:lpstr>
      <vt:lpstr>Instrukcja kancelaryjna – krótka historia</vt:lpstr>
      <vt:lpstr>System dziennikowy a bezdziennikowy</vt:lpstr>
      <vt:lpstr>Akty prawne normujące instrukcje kancelaryjną</vt:lpstr>
      <vt:lpstr>                Korespondencja to …</vt:lpstr>
      <vt:lpstr>Organ administracji publicznej </vt:lpstr>
      <vt:lpstr>                           Urząd </vt:lpstr>
      <vt:lpstr>Przykłady…</vt:lpstr>
      <vt:lpstr>                  Korespondencja</vt:lpstr>
      <vt:lpstr>                   Praca domowa</vt:lpstr>
      <vt:lpstr>                  Praca domowa</vt:lpstr>
      <vt:lpstr>   Postępowanie z korespondencją</vt:lpstr>
      <vt:lpstr>Rejestr kancelaryjny ≠ rejestr kancelaryjny</vt:lpstr>
      <vt:lpstr>   Postępowanie z korespondencją</vt:lpstr>
      <vt:lpstr>                       Kancelaria </vt:lpstr>
      <vt:lpstr>    Procedura przyjęcia przesyłki</vt:lpstr>
      <vt:lpstr>        Procedura przyjęcia przesyłki</vt:lpstr>
      <vt:lpstr>    Przesyłki specjalnego rodzaju 1/2</vt:lpstr>
      <vt:lpstr>Przesyłki specjalnego rodzaju 2/2</vt:lpstr>
      <vt:lpstr>      Zasady otwierania przesyłek</vt:lpstr>
      <vt:lpstr>     Zasady otwierania przesyłek</vt:lpstr>
      <vt:lpstr>     Zasady otwierania przesyłek</vt:lpstr>
      <vt:lpstr>     Zasady otwierania przesyłek</vt:lpstr>
      <vt:lpstr>            Art. 49 Konstytucji </vt:lpstr>
      <vt:lpstr>A co ze „skarbami”?    </vt:lpstr>
      <vt:lpstr>A co z tajnymi skarbami…</vt:lpstr>
      <vt:lpstr>               Otwarcie koperty</vt:lpstr>
      <vt:lpstr>             KOPERTA + PISMO</vt:lpstr>
      <vt:lpstr>       Potwierdzenie</vt:lpstr>
      <vt:lpstr>                  Pieczęć wpływu   1/4</vt:lpstr>
      <vt:lpstr>              Pieczęć wpływu  2/4</vt:lpstr>
      <vt:lpstr>                  Pieczęć wpływu 3/4</vt:lpstr>
      <vt:lpstr>                Pieczęć wpływu  4/4</vt:lpstr>
      <vt:lpstr>                      Reasumując</vt:lpstr>
      <vt:lpstr>Pewna część korespondencji…</vt:lpstr>
      <vt:lpstr>Pewna część korespondencji….</vt:lpstr>
      <vt:lpstr>Korespondencja przekazywana kierownikowi urzędu </vt:lpstr>
      <vt:lpstr>Korespondencja przekazywana zastępcom kierownika urzędu</vt:lpstr>
      <vt:lpstr>W sekretariacie…</vt:lpstr>
      <vt:lpstr>Slajd 41</vt:lpstr>
      <vt:lpstr>Kierownik, zastępca …</vt:lpstr>
      <vt:lpstr>Kierownik urzędu, zastępca ….</vt:lpstr>
      <vt:lpstr>Kierownicy wydziałów…</vt:lpstr>
      <vt:lpstr>Różne wydziały…</vt:lpstr>
      <vt:lpstr>         Kancelaria tajna – szczególny rodzaj kancelarii </vt:lpstr>
      <vt:lpstr>Szczegóły o kancelarii tajnej</vt:lpstr>
      <vt:lpstr>Kancelaria tajna – co to jest?</vt:lpstr>
      <vt:lpstr>Kancelaria tajna – kto ją tworzy?</vt:lpstr>
      <vt:lpstr>Czy kancelaria tajna jest potrzebna?</vt:lpstr>
      <vt:lpstr>Kto pracuje w  kancelarii tajnej?</vt:lpstr>
      <vt:lpstr>Kto może być pracownikiem kancelarii tajnej?</vt:lpstr>
      <vt:lpstr>Kancelaria tajna – ogólne przepisy </vt:lpstr>
      <vt:lpstr>Wymagania </vt:lpstr>
      <vt:lpstr>Slajd 55</vt:lpstr>
      <vt:lpstr>           Szafy kancelarii tajnej </vt:lpstr>
      <vt:lpstr>Szafy kancelarii tajnej </vt:lpstr>
      <vt:lpstr> Dodatkowe zamki do drzwi pomieszczeń, gdzie są przechowywane dokumenty i materiały zawierające informacje niejawne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Metody i techniki pracy w administracji publicznej</dc:title>
  <dc:creator>Radek</dc:creator>
  <cp:lastModifiedBy>JS</cp:lastModifiedBy>
  <cp:revision>152</cp:revision>
  <dcterms:created xsi:type="dcterms:W3CDTF">2009-10-13T19:25:49Z</dcterms:created>
  <dcterms:modified xsi:type="dcterms:W3CDTF">2009-10-30T08:19:55Z</dcterms:modified>
</cp:coreProperties>
</file>